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F0_724AA32F.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205_3BE4128C.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480" r:id="rId5"/>
    <p:sldId id="464" r:id="rId6"/>
    <p:sldId id="505" r:id="rId7"/>
    <p:sldId id="506" r:id="rId8"/>
    <p:sldId id="422" r:id="rId9"/>
    <p:sldId id="519" r:id="rId10"/>
    <p:sldId id="420" r:id="rId11"/>
    <p:sldId id="503" r:id="rId12"/>
    <p:sldId id="489" r:id="rId13"/>
    <p:sldId id="507" r:id="rId14"/>
    <p:sldId id="470" r:id="rId15"/>
    <p:sldId id="492" r:id="rId16"/>
    <p:sldId id="522" r:id="rId17"/>
    <p:sldId id="439" r:id="rId18"/>
    <p:sldId id="496" r:id="rId19"/>
    <p:sldId id="418" r:id="rId20"/>
    <p:sldId id="443" r:id="rId21"/>
    <p:sldId id="450" r:id="rId22"/>
    <p:sldId id="517" r:id="rId23"/>
    <p:sldId id="516" r:id="rId24"/>
    <p:sldId id="449" r:id="rId25"/>
    <p:sldId id="440" r:id="rId26"/>
    <p:sldId id="487" r:id="rId27"/>
    <p:sldId id="311" r:id="rId28"/>
    <p:sldId id="282" r:id="rId29"/>
    <p:sldId id="455" r:id="rId30"/>
    <p:sldId id="446" r:id="rId31"/>
    <p:sldId id="490" r:id="rId32"/>
    <p:sldId id="459" r:id="rId33"/>
    <p:sldId id="305" r:id="rId34"/>
    <p:sldId id="491" r:id="rId35"/>
    <p:sldId id="495" r:id="rId36"/>
    <p:sldId id="501" r:id="rId37"/>
    <p:sldId id="502" r:id="rId38"/>
    <p:sldId id="494" r:id="rId39"/>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F6840F-3790-257B-37A1-925DFC972A7F}" name="Lene Hopland Bergset" initials="LH" userId="S::lbergset@amnesty.no::38ec4330-fd28-45b1-b8ce-435cb3071b1b" providerId="AD"/>
  <p188:author id="{CA7FDE1E-56D5-B3A3-4B7A-1713777FD3A8}" name="Andrea Giæver Loko" initials="AGL" userId="S::aloko@amnesty.no::0f1e8566-2f05-4759-91f4-5635906507c6" providerId="AD"/>
  <p188:author id="{C5070648-054B-B9EF-19E9-8650C7C3E820}" name="Marie Oen Valset" initials="MV" userId="S::mvalset@amnesty.no::16a5305c-81fb-438b-bc50-3814be8681a0" providerId="AD"/>
  <p188:author id="{29186F51-5D51-9BA0-7A1C-EB88E0DC4966}" name="Carina Sibe Kråkenes" initials="CSK" userId="S::ckrakenes@amnesty.no::2a6a38ef-7188-42cd-bd1a-a3d757bc6c38" providerId="AD"/>
  <p188:author id="{2A17CD51-B83A-7BCD-A6E7-AB7919EF2D75}" name="Henriette Maanum" initials="HM" userId="S::hmaanum@amnesty.no::9527e5d0-12a3-4a45-ba38-2ed60b6e2a7b" providerId="AD"/>
  <p188:author id="{8288B8A1-9711-3025-DF05-1310C9C5D636}" name="Anne Marie Mollén" initials="AM" userId="S::amollen@amnesty.no::aa9fbf3f-bb63-4e01-9e0e-1578629d809f" providerId="AD"/>
  <p188:author id="{4C3AAEAF-A507-ED30-FF8B-B78C614E9A36}" name="Ida Patel Hellum" initials="IH" userId="S::ihellum@amnesty.no::9845c555-72eb-485b-b1ef-f1b3c2be111b" providerId="AD"/>
  <p188:author id="{D6CF5CD2-A6E5-A66E-23FD-7605928362A3}" name="Elizabeth Bristow" initials="EB" userId="S::ebristow@amnesty.no::7bcaea2a-4066-423d-a3d5-e84d1b8d3251" providerId="AD"/>
  <p188:author id="{BE614FDF-54AD-9FE2-F3CE-818619DF8393}" name="Hildegunn Guddal Svensson" initials="HS" userId="S::hsvensson@amnesty.no::8408e81d-0346-498b-8a14-76231080be1b" providerId="AD"/>
  <p188:author id="{FECD58E1-B973-F495-B5C3-45952D8AC77E}" name="Charlotte Andersen" initials="CA" userId="S::cjohansen@amnesty.no::7225096c-7201-4c00-a378-ba21bc05cb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7"/>
    <a:srgbClr val="FFFF1D"/>
    <a:srgbClr val="252525"/>
    <a:srgbClr val="FFFEF0"/>
    <a:srgbClr val="F5F5DB"/>
    <a:srgbClr val="F1AA8F"/>
    <a:srgbClr val="F4BFAA"/>
    <a:srgbClr val="FA6652"/>
    <a:srgbClr val="C1D0F6"/>
    <a:srgbClr val="C9A3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4C55D-C153-24D3-8913-43D47D0C4C2B}" v="3" dt="2026-06-09T09:40:13.148"/>
    <p1510:client id="{826FF034-41C1-4B77-B3E3-925CA173D4CC}" v="4" dt="2026-06-09T07:39:51.21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956"/>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Andersen" userId="S::cjohansen@amnesty.no::7225096c-7201-4c00-a378-ba21bc05cb59" providerId="AD" clId="Web-{91CBC224-8084-E22B-9F15-2437AFE445D0}"/>
    <pc:docChg chg="modSld">
      <pc:chgData name="Charlotte Andersen" userId="S::cjohansen@amnesty.no::7225096c-7201-4c00-a378-ba21bc05cb59" providerId="AD" clId="Web-{91CBC224-8084-E22B-9F15-2437AFE445D0}" dt="2026-06-08T07:11:07.112" v="78" actId="1076"/>
      <pc:docMkLst>
        <pc:docMk/>
      </pc:docMkLst>
      <pc:sldChg chg="addSp modSp">
        <pc:chgData name="Charlotte Andersen" userId="S::cjohansen@amnesty.no::7225096c-7201-4c00-a378-ba21bc05cb59" providerId="AD" clId="Web-{91CBC224-8084-E22B-9F15-2437AFE445D0}" dt="2026-06-08T07:11:07.112" v="78" actId="1076"/>
        <pc:sldMkLst>
          <pc:docMk/>
          <pc:sldMk cId="3215653020" sldId="510"/>
        </pc:sldMkLst>
        <pc:spChg chg="add mod">
          <ac:chgData name="Charlotte Andersen" userId="S::cjohansen@amnesty.no::7225096c-7201-4c00-a378-ba21bc05cb59" providerId="AD" clId="Web-{91CBC224-8084-E22B-9F15-2437AFE445D0}" dt="2026-06-08T07:10:41.690" v="75" actId="14100"/>
          <ac:spMkLst>
            <pc:docMk/>
            <pc:sldMk cId="3215653020" sldId="510"/>
            <ac:spMk id="2" creationId="{AFE7F4A2-1A50-2D53-660F-51726D546CF9}"/>
          </ac:spMkLst>
        </pc:spChg>
        <pc:spChg chg="mod">
          <ac:chgData name="Charlotte Andersen" userId="S::cjohansen@amnesty.no::7225096c-7201-4c00-a378-ba21bc05cb59" providerId="AD" clId="Web-{91CBC224-8084-E22B-9F15-2437AFE445D0}" dt="2026-06-08T07:10:45.815" v="76" actId="1076"/>
          <ac:spMkLst>
            <pc:docMk/>
            <pc:sldMk cId="3215653020" sldId="510"/>
            <ac:spMk id="7" creationId="{C1B3AABB-C96C-BB8A-7017-DFE2170725EE}"/>
          </ac:spMkLst>
        </pc:spChg>
        <pc:spChg chg="mod">
          <ac:chgData name="Charlotte Andersen" userId="S::cjohansen@amnesty.no::7225096c-7201-4c00-a378-ba21bc05cb59" providerId="AD" clId="Web-{91CBC224-8084-E22B-9F15-2437AFE445D0}" dt="2026-06-08T07:08:01.986" v="18" actId="20577"/>
          <ac:spMkLst>
            <pc:docMk/>
            <pc:sldMk cId="3215653020" sldId="510"/>
            <ac:spMk id="8" creationId="{1FE75F10-43CD-3FBE-9919-E7F65ECB8396}"/>
          </ac:spMkLst>
        </pc:spChg>
        <pc:picChg chg="mod">
          <ac:chgData name="Charlotte Andersen" userId="S::cjohansen@amnesty.no::7225096c-7201-4c00-a378-ba21bc05cb59" providerId="AD" clId="Web-{91CBC224-8084-E22B-9F15-2437AFE445D0}" dt="2026-06-08T07:11:07.112" v="78" actId="1076"/>
          <ac:picMkLst>
            <pc:docMk/>
            <pc:sldMk cId="3215653020" sldId="510"/>
            <ac:picMk id="15" creationId="{AB4FC035-B826-921A-822F-326EEDA2B7E1}"/>
          </ac:picMkLst>
        </pc:picChg>
      </pc:sldChg>
    </pc:docChg>
  </pc:docChgLst>
  <pc:docChgLst>
    <pc:chgData name="Charlotte Andersen" userId="S::cjohansen@amnesty.no::7225096c-7201-4c00-a378-ba21bc05cb59" providerId="AD" clId="Web-{7264C55D-C153-24D3-8913-43D47D0C4C2B}"/>
    <pc:docChg chg="delSld modSld">
      <pc:chgData name="Charlotte Andersen" userId="S::cjohansen@amnesty.no::7225096c-7201-4c00-a378-ba21bc05cb59" providerId="AD" clId="Web-{7264C55D-C153-24D3-8913-43D47D0C4C2B}" dt="2026-06-09T09:40:13.148" v="2"/>
      <pc:docMkLst>
        <pc:docMk/>
      </pc:docMkLst>
      <pc:sldChg chg="delSp">
        <pc:chgData name="Charlotte Andersen" userId="S::cjohansen@amnesty.no::7225096c-7201-4c00-a378-ba21bc05cb59" providerId="AD" clId="Web-{7264C55D-C153-24D3-8913-43D47D0C4C2B}" dt="2026-06-09T09:40:13.148" v="2"/>
        <pc:sldMkLst>
          <pc:docMk/>
          <pc:sldMk cId="2813123120" sldId="492"/>
        </pc:sldMkLst>
        <pc:picChg chg="del">
          <ac:chgData name="Charlotte Andersen" userId="S::cjohansen@amnesty.no::7225096c-7201-4c00-a378-ba21bc05cb59" providerId="AD" clId="Web-{7264C55D-C153-24D3-8913-43D47D0C4C2B}" dt="2026-06-09T09:40:13.148" v="2"/>
          <ac:picMkLst>
            <pc:docMk/>
            <pc:sldMk cId="2813123120" sldId="492"/>
            <ac:picMk id="29" creationId="{812A93F2-992B-1548-87D9-D2A5FFDFA208}"/>
          </ac:picMkLst>
        </pc:picChg>
      </pc:sldChg>
      <pc:sldChg chg="del">
        <pc:chgData name="Charlotte Andersen" userId="S::cjohansen@amnesty.no::7225096c-7201-4c00-a378-ba21bc05cb59" providerId="AD" clId="Web-{7264C55D-C153-24D3-8913-43D47D0C4C2B}" dt="2026-06-09T09:37:44.960" v="1"/>
        <pc:sldMkLst>
          <pc:docMk/>
          <pc:sldMk cId="3215653020" sldId="510"/>
        </pc:sldMkLst>
      </pc:sldChg>
      <pc:sldChg chg="del">
        <pc:chgData name="Charlotte Andersen" userId="S::cjohansen@amnesty.no::7225096c-7201-4c00-a378-ba21bc05cb59" providerId="AD" clId="Web-{7264C55D-C153-24D3-8913-43D47D0C4C2B}" dt="2026-06-09T09:37:42.398" v="0"/>
        <pc:sldMkLst>
          <pc:docMk/>
          <pc:sldMk cId="401379758" sldId="515"/>
        </pc:sldMkLst>
      </pc:sldChg>
    </pc:docChg>
  </pc:docChgLst>
  <pc:docChgLst>
    <pc:chgData name="Charlotte Andersen" userId="7225096c-7201-4c00-a378-ba21bc05cb59" providerId="ADAL" clId="{9A31B503-9EF5-4F17-A458-D8B19FB0C4D2}"/>
    <pc:docChg chg="undo custSel addSld delSld modSld">
      <pc:chgData name="Charlotte Andersen" userId="7225096c-7201-4c00-a378-ba21bc05cb59" providerId="ADAL" clId="{9A31B503-9EF5-4F17-A458-D8B19FB0C4D2}" dt="2026-06-09T07:39:51.217" v="666" actId="20577"/>
      <pc:docMkLst>
        <pc:docMk/>
      </pc:docMkLst>
      <pc:sldChg chg="addSp delSp modSp mod modNotesTx">
        <pc:chgData name="Charlotte Andersen" userId="7225096c-7201-4c00-a378-ba21bc05cb59" providerId="ADAL" clId="{9A31B503-9EF5-4F17-A458-D8B19FB0C4D2}" dt="2026-06-01T09:13:30.729" v="629" actId="1076"/>
        <pc:sldMkLst>
          <pc:docMk/>
          <pc:sldMk cId="3054774363" sldId="305"/>
        </pc:sldMkLst>
        <pc:spChg chg="add mod">
          <ac:chgData name="Charlotte Andersen" userId="7225096c-7201-4c00-a378-ba21bc05cb59" providerId="ADAL" clId="{9A31B503-9EF5-4F17-A458-D8B19FB0C4D2}" dt="2026-06-01T07:09:09.966" v="367" actId="14100"/>
          <ac:spMkLst>
            <pc:docMk/>
            <pc:sldMk cId="3054774363" sldId="305"/>
            <ac:spMk id="3" creationId="{C6E4E196-56F6-B8B2-7BEA-010033664180}"/>
          </ac:spMkLst>
        </pc:spChg>
        <pc:spChg chg="add mod">
          <ac:chgData name="Charlotte Andersen" userId="7225096c-7201-4c00-a378-ba21bc05cb59" providerId="ADAL" clId="{9A31B503-9EF5-4F17-A458-D8B19FB0C4D2}" dt="2026-06-01T09:13:30.729" v="629" actId="1076"/>
          <ac:spMkLst>
            <pc:docMk/>
            <pc:sldMk cId="3054774363" sldId="305"/>
            <ac:spMk id="4" creationId="{9E0B0852-16DF-25E5-A87F-B9E4BB5CAC7C}"/>
          </ac:spMkLst>
        </pc:spChg>
      </pc:sldChg>
      <pc:sldChg chg="addSp delSp modSp mod">
        <pc:chgData name="Charlotte Andersen" userId="7225096c-7201-4c00-a378-ba21bc05cb59" providerId="ADAL" clId="{9A31B503-9EF5-4F17-A458-D8B19FB0C4D2}" dt="2026-06-01T07:08:25.710" v="328" actId="1076"/>
        <pc:sldMkLst>
          <pc:docMk/>
          <pc:sldMk cId="3913501012" sldId="491"/>
        </pc:sldMkLst>
        <pc:spChg chg="add mod">
          <ac:chgData name="Charlotte Andersen" userId="7225096c-7201-4c00-a378-ba21bc05cb59" providerId="ADAL" clId="{9A31B503-9EF5-4F17-A458-D8B19FB0C4D2}" dt="2026-06-01T07:08:25.710" v="328" actId="1076"/>
          <ac:spMkLst>
            <pc:docMk/>
            <pc:sldMk cId="3913501012" sldId="491"/>
            <ac:spMk id="2" creationId="{21259A2F-EF74-D7F9-8929-D7F5EA5C5435}"/>
          </ac:spMkLst>
        </pc:spChg>
      </pc:sldChg>
      <pc:sldChg chg="addSp delSp modSp mod modNotesTx">
        <pc:chgData name="Charlotte Andersen" userId="7225096c-7201-4c00-a378-ba21bc05cb59" providerId="ADAL" clId="{9A31B503-9EF5-4F17-A458-D8B19FB0C4D2}" dt="2026-06-01T07:05:47.488" v="318" actId="1076"/>
        <pc:sldMkLst>
          <pc:docMk/>
          <pc:sldMk cId="1917494063" sldId="496"/>
        </pc:sldMkLst>
        <pc:spChg chg="add mod">
          <ac:chgData name="Charlotte Andersen" userId="7225096c-7201-4c00-a378-ba21bc05cb59" providerId="ADAL" clId="{9A31B503-9EF5-4F17-A458-D8B19FB0C4D2}" dt="2026-06-01T07:05:47.488" v="318" actId="1076"/>
          <ac:spMkLst>
            <pc:docMk/>
            <pc:sldMk cId="1917494063" sldId="496"/>
            <ac:spMk id="4" creationId="{48217C66-EBFA-5167-7A99-A12B71D5CC30}"/>
          </ac:spMkLst>
        </pc:spChg>
        <pc:spChg chg="mod">
          <ac:chgData name="Charlotte Andersen" userId="7225096c-7201-4c00-a378-ba21bc05cb59" providerId="ADAL" clId="{9A31B503-9EF5-4F17-A458-D8B19FB0C4D2}" dt="2026-06-01T07:04:16.540" v="301" actId="20577"/>
          <ac:spMkLst>
            <pc:docMk/>
            <pc:sldMk cId="1917494063" sldId="496"/>
            <ac:spMk id="9" creationId="{A0DAE5E0-630A-B400-4FA7-5B7B33C4DED1}"/>
          </ac:spMkLst>
        </pc:spChg>
      </pc:sldChg>
      <pc:sldChg chg="delSp mod">
        <pc:chgData name="Charlotte Andersen" userId="7225096c-7201-4c00-a378-ba21bc05cb59" providerId="ADAL" clId="{9A31B503-9EF5-4F17-A458-D8B19FB0C4D2}" dt="2026-06-09T07:21:42.829" v="665" actId="478"/>
        <pc:sldMkLst>
          <pc:docMk/>
          <pc:sldMk cId="3215653020" sldId="510"/>
        </pc:sldMkLst>
        <pc:spChg chg="del">
          <ac:chgData name="Charlotte Andersen" userId="7225096c-7201-4c00-a378-ba21bc05cb59" providerId="ADAL" clId="{9A31B503-9EF5-4F17-A458-D8B19FB0C4D2}" dt="2026-06-09T07:21:42.829" v="665" actId="478"/>
          <ac:spMkLst>
            <pc:docMk/>
            <pc:sldMk cId="3215653020" sldId="510"/>
            <ac:spMk id="7" creationId="{C1B3AABB-C96C-BB8A-7017-DFE2170725EE}"/>
          </ac:spMkLst>
        </pc:spChg>
      </pc:sldChg>
      <pc:sldChg chg="modSp mod">
        <pc:chgData name="Charlotte Andersen" userId="7225096c-7201-4c00-a378-ba21bc05cb59" providerId="ADAL" clId="{9A31B503-9EF5-4F17-A458-D8B19FB0C4D2}" dt="2026-06-09T07:39:51.217" v="666" actId="20577"/>
        <pc:sldMkLst>
          <pc:docMk/>
          <pc:sldMk cId="1004802700" sldId="517"/>
        </pc:sldMkLst>
        <pc:spChg chg="mod">
          <ac:chgData name="Charlotte Andersen" userId="7225096c-7201-4c00-a378-ba21bc05cb59" providerId="ADAL" clId="{9A31B503-9EF5-4F17-A458-D8B19FB0C4D2}" dt="2026-06-09T07:39:51.217" v="666" actId="20577"/>
          <ac:spMkLst>
            <pc:docMk/>
            <pc:sldMk cId="1004802700" sldId="517"/>
            <ac:spMk id="8" creationId="{002EFC43-259A-292F-E2A4-E65C067DAC00}"/>
          </ac:spMkLst>
        </pc:spChg>
      </pc:sldChg>
      <pc:sldChg chg="delSp modSp add mod modNotesTx">
        <pc:chgData name="Charlotte Andersen" userId="7225096c-7201-4c00-a378-ba21bc05cb59" providerId="ADAL" clId="{9A31B503-9EF5-4F17-A458-D8B19FB0C4D2}" dt="2026-06-09T07:15:09.210" v="664" actId="20577"/>
        <pc:sldMkLst>
          <pc:docMk/>
          <pc:sldMk cId="2825372049" sldId="519"/>
        </pc:sldMkLst>
        <pc:spChg chg="mod">
          <ac:chgData name="Charlotte Andersen" userId="7225096c-7201-4c00-a378-ba21bc05cb59" providerId="ADAL" clId="{9A31B503-9EF5-4F17-A458-D8B19FB0C4D2}" dt="2026-06-01T06:53:45.751" v="151" actId="21"/>
          <ac:spMkLst>
            <pc:docMk/>
            <pc:sldMk cId="2825372049" sldId="519"/>
            <ac:spMk id="8" creationId="{3316B31B-57A8-3096-7F02-57A9BD2B1152}"/>
          </ac:spMkLst>
        </pc:spChg>
        <pc:spChg chg="mod">
          <ac:chgData name="Charlotte Andersen" userId="7225096c-7201-4c00-a378-ba21bc05cb59" providerId="ADAL" clId="{9A31B503-9EF5-4F17-A458-D8B19FB0C4D2}" dt="2026-06-09T07:15:09.210" v="664" actId="20577"/>
          <ac:spMkLst>
            <pc:docMk/>
            <pc:sldMk cId="2825372049" sldId="519"/>
            <ac:spMk id="14" creationId="{0A851342-0E8B-6091-BB99-8C1DE3F64C4D}"/>
          </ac:spMkLst>
        </pc:spChg>
        <pc:spChg chg="mod">
          <ac:chgData name="Charlotte Andersen" userId="7225096c-7201-4c00-a378-ba21bc05cb59" providerId="ADAL" clId="{9A31B503-9EF5-4F17-A458-D8B19FB0C4D2}" dt="2026-06-01T06:55:13.705" v="179" actId="20577"/>
          <ac:spMkLst>
            <pc:docMk/>
            <pc:sldMk cId="2825372049" sldId="519"/>
            <ac:spMk id="16" creationId="{03E5B5B6-C40F-0F55-D236-97A3FDD63F41}"/>
          </ac:spMkLst>
        </pc:spChg>
        <pc:spChg chg="mod">
          <ac:chgData name="Charlotte Andersen" userId="7225096c-7201-4c00-a378-ba21bc05cb59" providerId="ADAL" clId="{9A31B503-9EF5-4F17-A458-D8B19FB0C4D2}" dt="2026-06-01T06:55:11.250" v="178" actId="20577"/>
          <ac:spMkLst>
            <pc:docMk/>
            <pc:sldMk cId="2825372049" sldId="519"/>
            <ac:spMk id="18" creationId="{E766DB40-AEB0-BC41-EA81-7F897353EEB7}"/>
          </ac:spMkLst>
        </pc:spChg>
      </pc:sldChg>
      <pc:sldChg chg="addSp delSp modSp add mod modNotesTx">
        <pc:chgData name="Charlotte Andersen" userId="7225096c-7201-4c00-a378-ba21bc05cb59" providerId="ADAL" clId="{9A31B503-9EF5-4F17-A458-D8B19FB0C4D2}" dt="2026-06-01T11:02:45.593" v="661" actId="20577"/>
        <pc:sldMkLst>
          <pc:docMk/>
          <pc:sldMk cId="2487633883" sldId="522"/>
        </pc:sldMkLst>
        <pc:spChg chg="add mod">
          <ac:chgData name="Charlotte Andersen" userId="7225096c-7201-4c00-a378-ba21bc05cb59" providerId="ADAL" clId="{9A31B503-9EF5-4F17-A458-D8B19FB0C4D2}" dt="2026-06-01T11:02:45.593" v="661" actId="20577"/>
          <ac:spMkLst>
            <pc:docMk/>
            <pc:sldMk cId="2487633883" sldId="522"/>
            <ac:spMk id="3" creationId="{327C1FC7-DAFD-622A-54CD-472D8753A402}"/>
          </ac:spMkLst>
        </pc:spChg>
        <pc:spChg chg="mod">
          <ac:chgData name="Charlotte Andersen" userId="7225096c-7201-4c00-a378-ba21bc05cb59" providerId="ADAL" clId="{9A31B503-9EF5-4F17-A458-D8B19FB0C4D2}" dt="2026-06-01T07:01:45.718" v="272" actId="14100"/>
          <ac:spMkLst>
            <pc:docMk/>
            <pc:sldMk cId="2487633883" sldId="522"/>
            <ac:spMk id="5" creationId="{B9AF1832-DF1E-F285-1C2B-8243F361DEA7}"/>
          </ac:spMkLst>
        </pc:spChg>
        <pc:spChg chg="mod">
          <ac:chgData name="Charlotte Andersen" userId="7225096c-7201-4c00-a378-ba21bc05cb59" providerId="ADAL" clId="{9A31B503-9EF5-4F17-A458-D8B19FB0C4D2}" dt="2026-06-01T07:01:42.334" v="271" actId="113"/>
          <ac:spMkLst>
            <pc:docMk/>
            <pc:sldMk cId="2487633883" sldId="522"/>
            <ac:spMk id="14" creationId="{43D25568-1447-0760-0AD9-284FAED22B2E}"/>
          </ac:spMkLst>
        </pc:spChg>
      </pc:sldChg>
    </pc:docChg>
  </pc:docChgLst>
</pc:chgInfo>
</file>

<file path=ppt/comments/modernComment_1F0_724AA32F.xml><?xml version="1.0" encoding="utf-8"?>
<p188:cmLst xmlns:a="http://schemas.openxmlformats.org/drawingml/2006/main" xmlns:r="http://schemas.openxmlformats.org/officeDocument/2006/relationships" xmlns:p188="http://schemas.microsoft.com/office/powerpoint/2018/8/main">
  <p188:cm id="{8075EB18-E04E-42C7-AC5D-C2D270A95CC4}" authorId="{8288B8A1-9711-3025-DF05-1310C9C5D636}" status="resolved" created="2026-05-29T10:38:18.305" complete="100000">
    <pc:sldMkLst xmlns:pc="http://schemas.microsoft.com/office/powerpoint/2013/main/command">
      <pc:docMk/>
      <pc:sldMk cId="1917494063" sldId="496"/>
    </pc:sldMkLst>
    <p188:txBody>
      <a:bodyPr/>
      <a:lstStyle/>
      <a:p>
        <a:r>
          <a:rPr lang="en-US"/>
          <a:t>Fint spørsmål, men lurer på om det kan formuleres litt enklere? Kunne det stått: hver fjerde Facebook-kommentar om samiske temaer  - litt enklere ordlyd? Og spørsmål: hva er konsekvensene av at samiske temaer i så stor grad blir omtalt negativt?</a:t>
        </a:r>
      </a:p>
    </p188:txBody>
    <p188:extLst>
      <p:ext xmlns:p="http://schemas.openxmlformats.org/presentationml/2006/main" uri="{57CB4572-C831-44C2-8A1C-0ADB6CCDFE69}">
        <p223:reactions xmlns:p223="http://schemas.microsoft.com/office/powerpoint/2022/03/main">
          <p223:rxn type="👍">
            <p223:instance time="2026-06-01T07:05:57.972" authorId="{FECD58E1-B973-F495-B5C3-45952D8AC77E}"/>
          </p223:rxn>
        </p223:reactions>
      </p:ext>
    </p188:extLst>
  </p188:cm>
  <p188:cm id="{9B5CBCC7-104E-4B7D-8799-99F7B29311A8}" authorId="{8288B8A1-9711-3025-DF05-1310C9C5D636}" status="resolved" created="2026-05-29T10:38:47.671" complete="100000">
    <pc:sldMkLst xmlns:pc="http://schemas.microsoft.com/office/powerpoint/2013/main/command">
      <pc:docMk/>
      <pc:sldMk cId="1917494063" sldId="496"/>
    </pc:sldMkLst>
    <p188:txBody>
      <a:bodyPr/>
      <a:lstStyle/>
      <a:p>
        <a:r>
          <a:rPr lang="en-US"/>
          <a:t>Kan man ytre seg kritisk om andre kultur uten at det går på bekostning av deres rettigheter?</a:t>
        </a:r>
      </a:p>
    </p188:txBody>
    <p188:extLst>
      <p:ext xmlns:p="http://schemas.openxmlformats.org/presentationml/2006/main" uri="{57CB4572-C831-44C2-8A1C-0ADB6CCDFE69}">
        <p223:reactions xmlns:p223="http://schemas.microsoft.com/office/powerpoint/2022/03/main">
          <p223:rxn type="👍">
            <p223:instance time="2026-06-01T07:05:54.052" authorId="{FECD58E1-B973-F495-B5C3-45952D8AC77E}"/>
          </p223:rxn>
        </p223:reactions>
      </p:ext>
    </p188:extLst>
  </p188:cm>
</p188:cmLst>
</file>

<file path=ppt/comments/modernComment_205_3BE4128C.xml><?xml version="1.0" encoding="utf-8"?>
<p188:cmLst xmlns:a="http://schemas.openxmlformats.org/drawingml/2006/main" xmlns:r="http://schemas.openxmlformats.org/officeDocument/2006/relationships" xmlns:p188="http://schemas.microsoft.com/office/powerpoint/2018/8/main">
  <p188:cm id="{20E57193-3232-4D27-9888-8CF7B3EDC548}" authorId="{8288B8A1-9711-3025-DF05-1310C9C5D636}" status="resolved" created="2026-05-29T10:43:30.438" complete="100000">
    <pc:sldMkLst xmlns:pc="http://schemas.microsoft.com/office/powerpoint/2013/main/command">
      <pc:docMk/>
      <pc:sldMk cId="1004802700" sldId="517"/>
    </pc:sldMkLst>
    <p188:txBody>
      <a:bodyPr/>
      <a:lstStyle/>
      <a:p>
        <a:r>
          <a:rPr lang="en-US"/>
          <a:t>Fint spørsmål! Kanskje kutte ”de oppdager” så blir det kortere?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889938" cy="489374"/>
          </a:xfrm>
          <a:prstGeom prst="rect">
            <a:avLst/>
          </a:prstGeom>
        </p:spPr>
        <p:txBody>
          <a:bodyPr vert="horz" lIns="91508" tIns="45754" rIns="91508" bIns="45754" rtlCol="0"/>
          <a:lstStyle>
            <a:lvl1pPr algn="l">
              <a:defRPr sz="1200"/>
            </a:lvl1pPr>
          </a:lstStyle>
          <a:p>
            <a:endParaRPr lang="nb-NO"/>
          </a:p>
        </p:txBody>
      </p:sp>
      <p:sp>
        <p:nvSpPr>
          <p:cNvPr id="3" name="Plassholder for dato 2"/>
          <p:cNvSpPr>
            <a:spLocks noGrp="1"/>
          </p:cNvSpPr>
          <p:nvPr>
            <p:ph type="dt" idx="1"/>
          </p:nvPr>
        </p:nvSpPr>
        <p:spPr>
          <a:xfrm>
            <a:off x="3777607" y="1"/>
            <a:ext cx="2889938" cy="489374"/>
          </a:xfrm>
          <a:prstGeom prst="rect">
            <a:avLst/>
          </a:prstGeom>
        </p:spPr>
        <p:txBody>
          <a:bodyPr vert="horz" lIns="91508" tIns="45754" rIns="91508" bIns="45754" rtlCol="0"/>
          <a:lstStyle>
            <a:lvl1pPr algn="r">
              <a:defRPr sz="1200"/>
            </a:lvl1pPr>
          </a:lstStyle>
          <a:p>
            <a:fld id="{96A0FC11-B6C0-334F-96FC-E46BBF133EDD}" type="datetimeFigureOut">
              <a:rPr lang="nb-NO" smtClean="0"/>
              <a:t>09.06.2026</a:t>
            </a:fld>
            <a:endParaRPr lang="nb-NO"/>
          </a:p>
        </p:txBody>
      </p:sp>
      <p:sp>
        <p:nvSpPr>
          <p:cNvPr id="4" name="Plassholder for lysbilde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1508" tIns="45754" rIns="91508" bIns="45754" rtlCol="0" anchor="ctr"/>
          <a:lstStyle/>
          <a:p>
            <a:endParaRPr lang="nb-NO"/>
          </a:p>
        </p:txBody>
      </p:sp>
      <p:sp>
        <p:nvSpPr>
          <p:cNvPr id="5" name="Plassholder for notater 4"/>
          <p:cNvSpPr>
            <a:spLocks noGrp="1"/>
          </p:cNvSpPr>
          <p:nvPr>
            <p:ph type="body" sz="quarter" idx="3"/>
          </p:nvPr>
        </p:nvSpPr>
        <p:spPr>
          <a:xfrm>
            <a:off x="666909" y="4693921"/>
            <a:ext cx="5335270" cy="3840480"/>
          </a:xfrm>
          <a:prstGeom prst="rect">
            <a:avLst/>
          </a:prstGeom>
        </p:spPr>
        <p:txBody>
          <a:bodyPr vert="horz" lIns="91508" tIns="45754" rIns="91508" bIns="4575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64228"/>
            <a:ext cx="2889938" cy="489373"/>
          </a:xfrm>
          <a:prstGeom prst="rect">
            <a:avLst/>
          </a:prstGeom>
        </p:spPr>
        <p:txBody>
          <a:bodyPr vert="horz" lIns="91508" tIns="45754" rIns="91508" bIns="45754"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508" tIns="45754" rIns="91508" bIns="45754" rtlCol="0" anchor="b"/>
          <a:lstStyle>
            <a:lvl1pPr algn="r">
              <a:defRPr sz="1200"/>
            </a:lvl1pPr>
          </a:lstStyle>
          <a:p>
            <a:fld id="{450DA003-5BE0-994A-9B43-36366698BBB5}" type="slidenum">
              <a:rPr lang="nb-NO" smtClean="0"/>
              <a:t>‹#›</a:t>
            </a:fld>
            <a:endParaRPr lang="nb-NO"/>
          </a:p>
        </p:txBody>
      </p:sp>
    </p:spTree>
    <p:extLst>
      <p:ext uri="{BB962C8B-B14F-4D97-AF65-F5344CB8AC3E}">
        <p14:creationId xmlns:p14="http://schemas.microsoft.com/office/powerpoint/2010/main" val="211430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icef.no/sites/default/files/inline-images/daCZWFxQ9vRhloYsE4Z7E1ogIr9cybeHeLpo1sQXNXo2SnFJIq.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mnesty.no/sites/default/files/2023-09/2023-09-14_Negative%20holdninger%20og%20stereotypier%20om%20samer%20pa%CC%8A%20Facebook_fina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ms.bufdir.no/siteassets/rapporter/erfaringer_med_minoritetsstres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ovdata.no/dokument/NL/lov/1814-05-17-n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samiskeveivisere.no/wp-content/uploads/2019/05/3-2005-fornorskning-av-samene-henry-minde.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ntirasistisk.no/tak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egjeringen.no/no/tema/urfolk-og-minoriteter/nasjonale-minoriteter/midtspalte/europaradets-rammekonvensjon/id8693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nl.no/J%C3%B8denes_historie_i_Norg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ntirasistisk.no/tak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ress.un.org/en/1999/19990316.sgsm6927.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fn.no/tema/menneskerettigheter/menneskerettigheter#Menneskerettigheteneshistorie-7" TargetMode="External"/><Relationship Id="rId4" Type="http://schemas.openxmlformats.org/officeDocument/2006/relationships/hyperlink" Target="https://fn.no/avtaler/menneskerettigheter/barnekonvensjon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u="none">
                <a:solidFill>
                  <a:schemeClr val="tx1"/>
                </a:solidFill>
              </a:rPr>
              <a:t>Hei! </a:t>
            </a:r>
            <a:r>
              <a:rPr lang="nb-NO" b="0" u="none">
                <a:solidFill>
                  <a:schemeClr val="tx1"/>
                </a:solidFill>
              </a:rPr>
              <a:t>Du vil under «notater» i denne PowerPoint-presentasjonen finne utfyllende informasjon og veiledning til å gjennomføre dette undervisningsopplegget.   </a:t>
            </a:r>
          </a:p>
          <a:p>
            <a:pPr defTabSz="915078">
              <a:defRPr/>
            </a:pPr>
            <a:endParaRPr lang="nb-NO" b="0" u="none">
              <a:solidFill>
                <a:schemeClr val="tx1"/>
              </a:solidFill>
            </a:endParaRPr>
          </a:p>
          <a:p>
            <a:pPr defTabSz="915078">
              <a:defRPr/>
            </a:pPr>
            <a:r>
              <a:rPr lang="nb-NO" b="0" u="none">
                <a:solidFill>
                  <a:schemeClr val="tx1"/>
                </a:solidFill>
              </a:rPr>
              <a:t>Som det står beskrevet i veilederen, anbefaler vi at det brukes minst 90 minutter på dette opplegget. Dette er for å gi deltakerne tid til å sette seg inn i tematikken og for at det skal være tilstrekkelig med tid til dialogaktiviteten. Du vil ikke rekke gjennom alle dialogkortene, så vi anbefaler deg å velge ut de du ønsker å fokusere på. Kortene belyser ulike perspektiver og situasjoner der negative fordommer, rasisme og diskriminering kommer til uttrykk i praksis. Prioriter de du opplever som mest hensiktsmessig for din gruppe. </a:t>
            </a:r>
          </a:p>
          <a:p>
            <a:pPr defTabSz="915078">
              <a:defRPr/>
            </a:pPr>
            <a:r>
              <a:rPr lang="nb-NO" b="0" u="none">
                <a:solidFill>
                  <a:schemeClr val="tx1"/>
                </a:solidFill>
              </a:rPr>
              <a:t>   </a:t>
            </a:r>
          </a:p>
          <a:p>
            <a:pPr defTabSz="915078">
              <a:defRPr/>
            </a:pPr>
            <a:r>
              <a:rPr lang="nb-NO" b="1" u="none">
                <a:solidFill>
                  <a:schemeClr val="tx1"/>
                </a:solidFill>
              </a:rPr>
              <a:t>Amnesty International Norge  </a:t>
            </a:r>
          </a:p>
          <a:p>
            <a:pPr marL="171578" indent="-171578">
              <a:buFont typeface="Arial" panose="020B0604020202020204" pitchFamily="34" charset="0"/>
              <a:buChar char="•"/>
              <a:defRPr/>
            </a:pPr>
            <a:r>
              <a:rPr lang="nb-NO" b="0">
                <a:solidFill>
                  <a:schemeClr val="tx1"/>
                </a:solidFill>
              </a:rPr>
              <a:t>Du kan starte med å si at de skal være med på et undervisningsopplegg laget av Amnesty International Norge. </a:t>
            </a:r>
          </a:p>
          <a:p>
            <a:pPr marL="171578" indent="-171578">
              <a:buFont typeface="Arial" panose="020B0604020202020204" pitchFamily="34" charset="0"/>
              <a:buChar char="•"/>
              <a:defRPr/>
            </a:pPr>
            <a:r>
              <a:rPr lang="nb-NO" b="0">
                <a:solidFill>
                  <a:schemeClr val="tx1"/>
                </a:solidFill>
              </a:rPr>
              <a:t>Spør gjerne om de vet noe om Amnesty eller hvilken assosiasjoner de får når de hører dette navnet. </a:t>
            </a:r>
          </a:p>
          <a:p>
            <a:pPr marL="171578" indent="-171578">
              <a:buFont typeface="Arial" panose="020B0604020202020204" pitchFamily="34" charset="0"/>
              <a:buChar char="•"/>
              <a:defRPr/>
            </a:pPr>
            <a:r>
              <a:rPr lang="nb-NO" b="0">
                <a:solidFill>
                  <a:schemeClr val="tx1"/>
                </a:solidFill>
              </a:rPr>
              <a:t>Her kan du supplere med at Amnesty er verdens største menneskerettighetsorganisasjon. Amnesty avdekker og informerer verden om alvorlige menneskerettighetsbrudd. Videre gir de opplæring i menneskerettigheter, slik at vi alle kan bidra til å beskytte menneskerettighetene. </a:t>
            </a:r>
            <a:r>
              <a:rPr lang="nb-NO" b="0">
                <a:solidFill>
                  <a:schemeClr val="tx1"/>
                </a:solidFill>
                <a:highlight>
                  <a:srgbClr val="FF0000"/>
                </a:highlight>
              </a:rPr>
              <a:t> </a:t>
            </a:r>
          </a:p>
          <a:p>
            <a:pPr marL="171578" indent="-171578">
              <a:buFont typeface="Arial" panose="020B0604020202020204" pitchFamily="34" charset="0"/>
              <a:buChar char="•"/>
              <a:defRPr/>
            </a:pPr>
            <a:r>
              <a:rPr lang="nb-NO" b="0">
                <a:solidFill>
                  <a:schemeClr val="tx1"/>
                </a:solidFill>
              </a:rPr>
              <a:t>Organisasjonen startet i 1961 og spredte seg etter hvert til hele verden. Den har </a:t>
            </a:r>
            <a:r>
              <a:rPr lang="nb-NO">
                <a:solidFill>
                  <a:schemeClr val="tx1"/>
                </a:solidFill>
              </a:rPr>
              <a:t>mer enn 10 </a:t>
            </a:r>
            <a:r>
              <a:rPr lang="nb-NO" b="0">
                <a:solidFill>
                  <a:schemeClr val="tx1"/>
                </a:solidFill>
              </a:rPr>
              <a:t>millioner medlemmer og støttespillere over hele verden.</a:t>
            </a:r>
            <a:r>
              <a:rPr lang="nb-NO">
                <a:solidFill>
                  <a:schemeClr val="tx1"/>
                </a:solidFill>
              </a:rPr>
              <a:t> </a:t>
            </a:r>
          </a:p>
          <a:p>
            <a:pPr marL="171578" indent="-171578">
              <a:buFont typeface="Arial" panose="020B0604020202020204" pitchFamily="34" charset="0"/>
              <a:buChar char="•"/>
              <a:defRPr/>
            </a:pPr>
            <a:r>
              <a:rPr lang="nb-NO">
                <a:solidFill>
                  <a:schemeClr val="tx1"/>
                </a:solidFill>
              </a:rPr>
              <a:t>Man kan være 13 eller 100 år, Alle kan bidra. </a:t>
            </a:r>
            <a:r>
              <a:rPr lang="nb-NO" b="0" i="0">
                <a:solidFill>
                  <a:schemeClr val="tx1"/>
                </a:solidFill>
                <a:effectLst/>
                <a:latin typeface="Amnesty Trade Gothic"/>
              </a:rPr>
              <a:t>Sammen står Amnesty og de som bidrar, opp for at menneskerettighetene skal gjelde </a:t>
            </a:r>
            <a:r>
              <a:rPr lang="nb-NO" b="0" i="0" u="none">
                <a:solidFill>
                  <a:schemeClr val="tx1"/>
                </a:solidFill>
                <a:effectLst/>
                <a:latin typeface="Amnesty Trade Gothic"/>
              </a:rPr>
              <a:t>for alle. Uansett. Alltid. </a:t>
            </a:r>
          </a:p>
          <a:p>
            <a:pPr defTabSz="915078">
              <a:defRPr/>
            </a:pPr>
            <a:endParaRPr lang="nb-NO" b="0" i="0" u="none">
              <a:solidFill>
                <a:srgbClr val="212529"/>
              </a:solidFill>
              <a:effectLst/>
              <a:latin typeface="Amnesty Trade Gothic"/>
            </a:endParaRPr>
          </a:p>
          <a:p>
            <a:pPr marL="0" marR="0" lvl="0" indent="0" algn="l" defTabSz="915078" rtl="0" eaLnBrk="1" fontAlgn="auto" latinLnBrk="0" hangingPunct="1">
              <a:lnSpc>
                <a:spcPct val="100000"/>
              </a:lnSpc>
              <a:spcBef>
                <a:spcPts val="0"/>
              </a:spcBef>
              <a:spcAft>
                <a:spcPts val="0"/>
              </a:spcAft>
              <a:buClrTx/>
              <a:buSzTx/>
              <a:buFontTx/>
              <a:buNone/>
              <a:tabLst/>
              <a:defRPr/>
            </a:pPr>
            <a:r>
              <a:rPr lang="nb-NO" b="1" i="0" u="none">
                <a:solidFill>
                  <a:srgbClr val="212529"/>
                </a:solidFill>
                <a:effectLst/>
                <a:latin typeface="Amnesty Trade Gothic"/>
              </a:rPr>
              <a:t>Målet med undervisningsopplegget:</a:t>
            </a:r>
            <a:endParaRPr lang="nb-NO" b="0" i="0" u="none">
              <a:solidFill>
                <a:srgbClr val="212529"/>
              </a:solidFill>
              <a:effectLst/>
              <a:latin typeface="Amnesty Trade Gothic"/>
            </a:endParaRPr>
          </a:p>
          <a:p>
            <a:pPr marL="342900" lvl="0" indent="-342900">
              <a:lnSpc>
                <a:spcPct val="107000"/>
              </a:lnSpc>
              <a:spcAft>
                <a:spcPts val="800"/>
              </a:spcAft>
              <a:buSzPts val="1000"/>
              <a:buFont typeface="Symbol" panose="05050102010706020507" pitchFamily="18" charset="2"/>
              <a:buChar char=""/>
              <a:tabLst>
                <a:tab pos="457200" algn="l"/>
              </a:tabLst>
            </a:pPr>
            <a:r>
              <a:rPr lang="nb-NO" sz="1800" kern="100">
                <a:effectLst/>
                <a:latin typeface="Arial" panose="020B0604020202020204" pitchFamily="34" charset="0"/>
                <a:ea typeface="Aptos" panose="020B0004020202020204" pitchFamily="34" charset="0"/>
                <a:cs typeface="Times New Roman" panose="02020603050405020304" pitchFamily="18" charset="0"/>
              </a:rPr>
              <a:t>Øke innsikt i menneskerettighetene og temaet fordommer, rasisme og diskriminering. </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b-NO" sz="1800" kern="100">
                <a:effectLst/>
                <a:latin typeface="Arial" panose="020B0604020202020204" pitchFamily="34" charset="0"/>
                <a:ea typeface="Aptos" panose="020B0004020202020204" pitchFamily="34" charset="0"/>
                <a:cs typeface="Times New Roman" panose="02020603050405020304" pitchFamily="18" charset="0"/>
              </a:rPr>
              <a:t>Øve på å ytre sine meninger gjennom dialog. </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b-NO" sz="1800" kern="100">
                <a:effectLst/>
                <a:latin typeface="Arial" panose="020B0604020202020204" pitchFamily="34" charset="0"/>
                <a:ea typeface="Aptos" panose="020B0004020202020204" pitchFamily="34" charset="0"/>
                <a:cs typeface="Times New Roman" panose="02020603050405020304" pitchFamily="18" charset="0"/>
              </a:rPr>
              <a:t>Gjennom dialog og refleksjon, skape økt bevissthet om egne fordommer.  </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b-NO" sz="1800" kern="100">
                <a:effectLst/>
                <a:latin typeface="Arial" panose="020B0604020202020204" pitchFamily="34" charset="0"/>
                <a:ea typeface="Aptos" panose="020B0004020202020204" pitchFamily="34" charset="0"/>
                <a:cs typeface="Times New Roman" panose="02020603050405020304" pitchFamily="18" charset="0"/>
              </a:rPr>
              <a:t>Gjennom økt bevissthet forebygge negative holdninger og fordommer, rasisme og diskriminering. </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1</a:t>
            </a:fld>
            <a:endParaRPr lang="nb-NO"/>
          </a:p>
        </p:txBody>
      </p:sp>
    </p:spTree>
    <p:extLst>
      <p:ext uri="{BB962C8B-B14F-4D97-AF65-F5344CB8AC3E}">
        <p14:creationId xmlns:p14="http://schemas.microsoft.com/office/powerpoint/2010/main" val="322572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1404">
              <a:defRPr/>
            </a:pPr>
            <a:r>
              <a:rPr lang="nb-NO" b="1"/>
              <a:t>Arbeidsform: </a:t>
            </a:r>
            <a:r>
              <a:rPr lang="nb-NO"/>
              <a:t>plenum</a:t>
            </a:r>
          </a:p>
          <a:p>
            <a:endParaRPr lang="nb-NO"/>
          </a:p>
          <a:p>
            <a:r>
              <a:rPr lang="nb-NO"/>
              <a:t>Skriv gjerne ut oppfølgingsspørsmålene slik at deltakerne har de tilgjengelige, eller skriv de opp på tavlen.</a:t>
            </a:r>
          </a:p>
          <a:p>
            <a:endParaRPr lang="nb-NO"/>
          </a:p>
          <a:p>
            <a:pPr marL="172636" indent="-172636">
              <a:buFont typeface="Arial" panose="020B0604020202020204" pitchFamily="34" charset="0"/>
              <a:buChar char="•"/>
            </a:pPr>
            <a:r>
              <a:rPr lang="nb-NO"/>
              <a:t>Gå gjennom forslagene til oppfølgingsspørsmål – eller du som moderator kan formulere dine egne i lys av gruppen. </a:t>
            </a:r>
          </a:p>
          <a:p>
            <a:pPr marL="172636" indent="-172636">
              <a:buFont typeface="Arial" panose="020B0604020202020204" pitchFamily="34" charset="0"/>
              <a:buChar char="•"/>
            </a:pPr>
            <a:r>
              <a:rPr lang="nb-NO"/>
              <a:t>Du kan gjerne si det er opp til deltakerne selv å skape og definere dialogen i gruppen, men at disse spørsmålene kan være til hjelp for å følge opp hverandres perspektiver og tanker – og spesielt om de opplever å stå litt «fast». </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10</a:t>
            </a:fld>
            <a:endParaRPr lang="nb-NO"/>
          </a:p>
        </p:txBody>
      </p:sp>
    </p:spTree>
    <p:extLst>
      <p:ext uri="{BB962C8B-B14F-4D97-AF65-F5344CB8AC3E}">
        <p14:creationId xmlns:p14="http://schemas.microsoft.com/office/powerpoint/2010/main" val="9835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8340">
              <a:defRPr/>
            </a:pPr>
            <a:r>
              <a:rPr lang="nb-NO" b="1"/>
              <a:t>Hensikten med kortet: </a:t>
            </a:r>
            <a:endParaRPr lang="nb-NO"/>
          </a:p>
          <a:p>
            <a:pPr defTabSz="888340">
              <a:defRPr/>
            </a:pPr>
            <a:r>
              <a:rPr lang="nb-NO"/>
              <a:t>Tidligere i timen ble det snakket om menneskerettighetene som vi alle har, og hvordan rasisme er et klart brudd på disse rettighetene. Menneskerettighetene er universelle og skal gjelde oss alle. </a:t>
            </a:r>
            <a:r>
              <a:rPr lang="nb-NO" b="0" i="0" u="none">
                <a:solidFill>
                  <a:srgbClr val="212529"/>
                </a:solidFill>
                <a:effectLst/>
                <a:latin typeface="Amnesty Trade Gothic"/>
              </a:rPr>
              <a:t>Uansett. Alltid. </a:t>
            </a:r>
            <a:r>
              <a:rPr lang="nb-NO"/>
              <a:t>I situasjoner der det er rasisme- så er det et brudd på menneskerettighetene. Du legger frem påstanden «Er en verden uten rasisme mulig?» og ber deltakerne reflektere rundt påstanden. </a:t>
            </a:r>
          </a:p>
          <a:p>
            <a:pPr defTabSz="888340">
              <a:defRPr/>
            </a:pPr>
            <a:endParaRPr lang="nb-NO"/>
          </a:p>
          <a:p>
            <a:pPr defTabSz="888340">
              <a:defRPr/>
            </a:pPr>
            <a:r>
              <a:rPr lang="nb-NO"/>
              <a:t>Refleksjon rundt denne påstanden kan også gjøres gjennom «Skala-øvelsen», hvor deltakerne stiller seg på en linje ut fra hvor enige og uenige de er i påstanden.</a:t>
            </a:r>
          </a:p>
          <a:p>
            <a:pPr defTabSz="888340">
              <a:defRPr/>
            </a:pPr>
            <a:r>
              <a:rPr lang="nb-NO"/>
              <a:t>Se mer om øvelsen på side 36-37 i Amnestys håndbok «Hvordan skape trygge uenighetsfellesskap – en håndbok for undervisere», last den her </a:t>
            </a:r>
            <a:r>
              <a:rPr lang="nb-NO" err="1"/>
              <a:t>her</a:t>
            </a:r>
            <a:r>
              <a:rPr lang="nb-NO"/>
              <a:t>: </a:t>
            </a:r>
            <a:r>
              <a:rPr lang="nb-NO">
                <a:solidFill>
                  <a:srgbClr val="00B0F0"/>
                </a:solidFill>
              </a:rPr>
              <a:t>https://amnesty.no/sites/default/files/2025-11/hvordan_skape_trygge_uenighetsfellesskap_en_handbok_for_undervisere_2_utgave.pdf </a:t>
            </a:r>
          </a:p>
          <a:p>
            <a:pPr defTabSz="888340">
              <a:defRPr/>
            </a:pPr>
            <a:endParaRPr lang="nb-NO"/>
          </a:p>
          <a:p>
            <a:pPr defTabSz="888340">
              <a:defRPr/>
            </a:pPr>
            <a:r>
              <a:rPr lang="nb-NO"/>
              <a:t>Påstander som er kontroversielle skaper refleksjon. Her vil det være ulike syn og meninger på om dette er mulig – eller ikke. I løpet av dialogøvelsen kan deltakerne endre eller forsterke sin oppfatning. Dette kortet kommer i begynnelsen og slutten av dialogøvelsen </a:t>
            </a:r>
            <a:r>
              <a:rPr lang="nb-NO" b="1"/>
              <a:t>(det er kun dette dialogkortet som blir presentert to ganger). </a:t>
            </a:r>
            <a:r>
              <a:rPr lang="nb-NO"/>
              <a:t>Når påstanden kommer igjen mot slutten av dialogøvelsen, åpnes det opp for at deltakerne har vært i en prosess og kan ha endret sin oppfatning til påstanden. Deltakerne kan også oppfordres til å ha denne påstanden i bakhodet underveis i dialogøvelsen. </a:t>
            </a:r>
          </a:p>
          <a:p>
            <a:pPr defTabSz="888340">
              <a:defRPr/>
            </a:pPr>
            <a:endParaRPr lang="nb-NO"/>
          </a:p>
          <a:p>
            <a:r>
              <a:rPr lang="nb-NO" b="1"/>
              <a:t>Forslag til oppfølgingsspørsmål:  </a:t>
            </a:r>
          </a:p>
          <a:p>
            <a:pPr marL="166564" indent="-166564">
              <a:buFont typeface="Arial" panose="020B0604020202020204" pitchFamily="34" charset="0"/>
              <a:buChar char="•"/>
            </a:pPr>
            <a:r>
              <a:rPr lang="nb-NO"/>
              <a:t>Er denne påstanden sann/usann? </a:t>
            </a:r>
          </a:p>
          <a:p>
            <a:pPr marL="166564" indent="-166564">
              <a:buFont typeface="Arial" panose="020B0604020202020204" pitchFamily="34" charset="0"/>
              <a:buChar char="•"/>
            </a:pPr>
            <a:r>
              <a:rPr lang="nb-NO"/>
              <a:t>Hvorfor mener du det er mulig/umulig? </a:t>
            </a:r>
          </a:p>
          <a:p>
            <a:pPr marL="166564" indent="-166564">
              <a:buFont typeface="Arial" panose="020B0604020202020204" pitchFamily="34" charset="0"/>
              <a:buChar char="•"/>
            </a:pPr>
            <a:r>
              <a:rPr lang="nb-NO"/>
              <a:t>Hvorfor kan andre mene det er umulig/mulig? </a:t>
            </a:r>
          </a:p>
          <a:p>
            <a:pPr defTabSz="888340">
              <a:defRPr/>
            </a:pPr>
            <a:endParaRPr lang="nb-NO"/>
          </a:p>
          <a:p>
            <a:endParaRPr lang="nb-NO" b="1"/>
          </a:p>
        </p:txBody>
      </p:sp>
      <p:sp>
        <p:nvSpPr>
          <p:cNvPr id="4" name="Plassholder for lysbildenummer 3"/>
          <p:cNvSpPr>
            <a:spLocks noGrp="1"/>
          </p:cNvSpPr>
          <p:nvPr>
            <p:ph type="sldNum" sz="quarter" idx="5"/>
          </p:nvPr>
        </p:nvSpPr>
        <p:spPr/>
        <p:txBody>
          <a:bodyPr/>
          <a:lstStyle/>
          <a:p>
            <a:fld id="{450DA003-5BE0-994A-9B43-36366698BBB5}" type="slidenum">
              <a:rPr lang="nb-NO" smtClean="0"/>
              <a:t>11</a:t>
            </a:fld>
            <a:endParaRPr lang="nb-NO"/>
          </a:p>
        </p:txBody>
      </p:sp>
    </p:spTree>
    <p:extLst>
      <p:ext uri="{BB962C8B-B14F-4D97-AF65-F5344CB8AC3E}">
        <p14:creationId xmlns:p14="http://schemas.microsoft.com/office/powerpoint/2010/main" val="228537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Hensikten med kortet: </a:t>
            </a:r>
          </a:p>
          <a:p>
            <a:r>
              <a:rPr lang="nb-NO" b="0" i="0">
                <a:solidFill>
                  <a:srgbClr val="000000"/>
                </a:solidFill>
                <a:effectLst/>
              </a:rPr>
              <a:t>Deltakerne introduseres her til en spørreundersøkelse som forteller hvordan barn og unge i Norge svarer på spørsmålet om de har blitt utsatt for </a:t>
            </a:r>
            <a:r>
              <a:rPr lang="nb-NO" b="1" i="0">
                <a:solidFill>
                  <a:srgbClr val="000000"/>
                </a:solidFill>
                <a:effectLst/>
              </a:rPr>
              <a:t>rasisme </a:t>
            </a:r>
            <a:r>
              <a:rPr lang="nb-NO" b="0" i="0">
                <a:solidFill>
                  <a:srgbClr val="000000"/>
                </a:solidFill>
                <a:effectLst/>
              </a:rPr>
              <a:t>og </a:t>
            </a:r>
            <a:r>
              <a:rPr lang="nb-NO" b="1" i="0">
                <a:solidFill>
                  <a:srgbClr val="000000"/>
                </a:solidFill>
                <a:effectLst/>
              </a:rPr>
              <a:t>diskriminering. </a:t>
            </a:r>
            <a:r>
              <a:rPr lang="nb-NO" b="0" i="0">
                <a:solidFill>
                  <a:srgbClr val="000000"/>
                </a:solidFill>
                <a:effectLst/>
              </a:rPr>
              <a:t>Svarene fra undersøkelsen viser at mange barn og unge opplever rasisme og diskriminering i Norge, særlig på skolen. Hensikten med dette dialogkortet er at deltakerne reflekterer rundt hvordan rasisme oppleves og hvordan det påvirker unge. </a:t>
            </a:r>
          </a:p>
          <a:p>
            <a:endParaRPr lang="nb-NO" b="1" i="0">
              <a:solidFill>
                <a:srgbClr val="000000"/>
              </a:solidFill>
              <a:effectLst/>
            </a:endParaRPr>
          </a:p>
          <a:p>
            <a:r>
              <a:rPr lang="nb-NO" b="1" i="0">
                <a:solidFill>
                  <a:srgbClr val="000000"/>
                </a:solidFill>
                <a:effectLst/>
              </a:rPr>
              <a:t>Forslag til oppfølgingsspørsmål: </a:t>
            </a:r>
          </a:p>
          <a:p>
            <a:pPr marL="171578" indent="-171578" defTabSz="915078">
              <a:buFont typeface="Arial" panose="020B0604020202020204" pitchFamily="34" charset="0"/>
              <a:buChar char="•"/>
              <a:defRPr/>
            </a:pPr>
            <a:r>
              <a:rPr lang="nb-NO"/>
              <a:t>Blir du overrasket over at 57% svarer at de opplevde dette på skolen? </a:t>
            </a:r>
          </a:p>
          <a:p>
            <a:pPr marL="171578" indent="-171578" defTabSz="915078">
              <a:buFont typeface="Arial" panose="020B0604020202020204" pitchFamily="34" charset="0"/>
              <a:buChar char="•"/>
              <a:defRPr/>
            </a:pPr>
            <a:r>
              <a:rPr lang="nb-NO"/>
              <a:t>Tror du alle som opplever rasisme på skolen sier fra om det? Hvorfor/hvorfor ikke?</a:t>
            </a:r>
          </a:p>
          <a:p>
            <a:pPr marL="0" indent="0" defTabSz="915078">
              <a:buFont typeface="Arial" panose="020B0604020202020204" pitchFamily="34" charset="0"/>
              <a:buNone/>
              <a:defRPr/>
            </a:pPr>
            <a:endParaRPr lang="nb-NO"/>
          </a:p>
          <a:p>
            <a:pPr defTabSz="915078">
              <a:defRPr/>
            </a:pPr>
            <a:endParaRPr lang="nb-NO"/>
          </a:p>
          <a:p>
            <a:pPr defTabSz="915078">
              <a:defRPr/>
            </a:pPr>
            <a:r>
              <a:rPr lang="nb-NO"/>
              <a:t>Tallene er hentet fra en spørreundersøkelse gjort i forbindelse med UNICEF’S U-rapport (2022). U-Report Rasisme henter meninger og innspill fra ungdom i aldersgruppen 13-19 år. Ungdommen har selv tatt kontakt for å si sin mening. Meningene og innspillene som løftes i denne rapporten kan ikke generaliseres, men viser tendenser og et mangfoldig og rikt engasjement blant ungdom landet rundt. Mer utfyllende statistikk og informasjon kan finnes på: </a:t>
            </a:r>
            <a:r>
              <a:rPr lang="nb-NO">
                <a:hlinkClick r:id="rId3"/>
              </a:rPr>
              <a:t>https://www.unicef.no/sites/default/files/inline-images/daCZWFxQ9vRhloYsE4Z7E1ogIr9cybeHeLpo1sQXNXo2SnFJIq.pdf</a:t>
            </a:r>
            <a:endParaRPr lang="nb-NO">
              <a:solidFill>
                <a:schemeClr val="tx1"/>
              </a:solidFill>
            </a:endParaRPr>
          </a:p>
          <a:p>
            <a:pPr defTabSz="915078">
              <a:defRPr/>
            </a:pPr>
            <a:endParaRPr lang="nb-NO"/>
          </a:p>
          <a:p>
            <a:pPr defTabSz="915078">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12</a:t>
            </a:fld>
            <a:endParaRPr lang="nb-NO"/>
          </a:p>
        </p:txBody>
      </p:sp>
    </p:spTree>
    <p:extLst>
      <p:ext uri="{BB962C8B-B14F-4D97-AF65-F5344CB8AC3E}">
        <p14:creationId xmlns:p14="http://schemas.microsoft.com/office/powerpoint/2010/main" val="2759593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B66D7-7E24-5860-47C8-776E44876AC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E473DDA-F20D-269B-F424-769FAEFD26F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E21894B-772C-F1C0-744B-C4BF5100ECFE}"/>
              </a:ext>
            </a:extLst>
          </p:cNvPr>
          <p:cNvSpPr>
            <a:spLocks noGrp="1"/>
          </p:cNvSpPr>
          <p:nvPr>
            <p:ph type="body" idx="1"/>
          </p:nvPr>
        </p:nvSpPr>
        <p:spPr/>
        <p:txBody>
          <a:bodyPr/>
          <a:lstStyle/>
          <a:p>
            <a:pPr defTabSz="915078">
              <a:defRPr/>
            </a:pPr>
            <a:r>
              <a:rPr lang="nb-NO" b="1"/>
              <a:t>Hensikten med kortet: </a:t>
            </a:r>
          </a:p>
          <a:p>
            <a:r>
              <a:rPr lang="nb-NO">
                <a:solidFill>
                  <a:srgbClr val="000000"/>
                </a:solidFill>
              </a:rPr>
              <a:t>Diskusjonene om Midtøsten-konflikten på Facebook og </a:t>
            </a:r>
            <a:r>
              <a:rPr lang="nb-NO" err="1">
                <a:solidFill>
                  <a:srgbClr val="000000"/>
                </a:solidFill>
              </a:rPr>
              <a:t>TikTok</a:t>
            </a:r>
            <a:r>
              <a:rPr lang="nb-NO">
                <a:solidFill>
                  <a:srgbClr val="000000"/>
                </a:solidFill>
              </a:rPr>
              <a:t> tar ofte utgangspunkt i spesifikke hendelser, men hendelsene både tolkes og vurderes svært forskjellig. I tillegg strides man om sannheten i informasjonen som deles. Grunnleggende forskjellig oppfatning av historiske hendelser er også svært utbredt og gjør at vi finner lite forståelse for andres perspektiver i meningsutvekslingene. </a:t>
            </a:r>
            <a:endParaRPr lang="nb-NO">
              <a:solidFill>
                <a:srgbClr val="000000"/>
              </a:solidFill>
              <a:ea typeface="Calibri"/>
              <a:cs typeface="Calibri"/>
            </a:endParaRPr>
          </a:p>
          <a:p>
            <a:endParaRPr lang="nb-NO" b="1">
              <a:solidFill>
                <a:srgbClr val="000000"/>
              </a:solidFill>
            </a:endParaRPr>
          </a:p>
          <a:p>
            <a:r>
              <a:rPr lang="nb-NO" b="1" i="0">
                <a:solidFill>
                  <a:srgbClr val="000000"/>
                </a:solidFill>
                <a:effectLst/>
              </a:rPr>
              <a:t>Forslag til oppfølgingsspørsmål: </a:t>
            </a:r>
          </a:p>
          <a:p>
            <a:pPr marL="171450" indent="-171450">
              <a:buFont typeface="Arial" panose="020B0604020202020204" pitchFamily="34" charset="0"/>
              <a:buChar char="•"/>
            </a:pPr>
            <a:r>
              <a:rPr lang="nb-NO" b="0" i="0">
                <a:solidFill>
                  <a:srgbClr val="000000"/>
                </a:solidFill>
                <a:effectLst/>
                <a:ea typeface="Calibri"/>
                <a:cs typeface="Calibri"/>
              </a:rPr>
              <a:t>Hvilken konsekvens har det når noen grupper trekker seg tilbake fra den offentlige debatten?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a:solidFill>
                  <a:schemeClr val="tx1"/>
                </a:solidFill>
              </a:rPr>
              <a:t>Hvordan påvirkes samfunnsdebatten av kommentarer på sosiale medier?</a:t>
            </a:r>
          </a:p>
          <a:p>
            <a:endParaRPr lang="nb-NO" b="1" i="0">
              <a:solidFill>
                <a:srgbClr val="000000"/>
              </a:solidFill>
              <a:effectLst/>
              <a:ea typeface="Calibri"/>
              <a:cs typeface="Calibri"/>
            </a:endParaRPr>
          </a:p>
          <a:p>
            <a:endParaRPr lang="nb-NO" b="1" i="0">
              <a:solidFill>
                <a:srgbClr val="000000"/>
              </a:solidFill>
              <a:effectLst/>
              <a:ea typeface="Calibri"/>
              <a:cs typeface="Calibri"/>
            </a:endParaRPr>
          </a:p>
          <a:p>
            <a:pPr defTabSz="915078">
              <a:defRPr/>
            </a:pPr>
            <a:r>
              <a:rPr lang="nb-NO"/>
              <a:t>Amnesty Norge har sammen med Analyse &amp; Tall kartlagt debatten på sosiale medier etter angrepene på Israel den 7. oktober og den påfølgende krigen i Gaza. Denne rapporten viser hvordan både jøder og muslimer i Norge har blitt mer utsatt for netthets. Språklige angrep, islamofobi og antisemittisme har blitt mer vanlig. Den truende debatten skaper et klima der vi risikerer at mange trekker seg fra den offentlige samtalen fordi de er redde for å bli utsatt for hat. Vi står overfor en situasjon der vi risikerer at åpne diskusjoner blir erstattet av stillhet og polarisering. Dette truer både samfunnet og ytringsfriheten. </a:t>
            </a:r>
            <a:br>
              <a:rPr lang="nb-NO"/>
            </a:br>
            <a:br>
              <a:rPr lang="nb-NO"/>
            </a:br>
            <a:r>
              <a:rPr lang="nb-NO"/>
              <a:t>Les hele rapporten her: https://amnesty.no/sites/default/files/2024-09/undersokelse_-_debatten_om_konflikten_i_midtosten_pa_sosiale_medier_0.pdf</a:t>
            </a:r>
          </a:p>
          <a:p>
            <a:pPr defTabSz="915078">
              <a:defRPr/>
            </a:pPr>
            <a:endParaRPr lang="nb-NO"/>
          </a:p>
          <a:p>
            <a:pPr marL="0" marR="0" lvl="0" indent="0" algn="l" defTabSz="915078" rtl="0" eaLnBrk="1" fontAlgn="auto" latinLnBrk="0" hangingPunct="1">
              <a:lnSpc>
                <a:spcPct val="100000"/>
              </a:lnSpc>
              <a:spcBef>
                <a:spcPts val="0"/>
              </a:spcBef>
              <a:spcAft>
                <a:spcPts val="0"/>
              </a:spcAft>
              <a:buClrTx/>
              <a:buSzTx/>
              <a:buFontTx/>
              <a:buNone/>
              <a:tabLst/>
              <a:defRPr/>
            </a:pPr>
            <a:r>
              <a:rPr lang="nb-NO"/>
              <a:t>Fra rapporten: Plattformene som tidligere var steder for diskusjoner og samtaler var nå fylt med hat og polarisering. Kommentarene ble stadig mer brutale, rettet mot både jøder og muslimer. Det som før kunne ignoreres, var nå overalt – et mørke av hat, trakassering og trusler. Hver post traff dypere, og han kunne kjenne at noe i måten folk kommuniserte på sosiale medier hadde endret seg</a:t>
            </a:r>
          </a:p>
          <a:p>
            <a:pPr defTabSz="915078">
              <a:defRPr/>
            </a:pPr>
            <a:endParaRPr lang="nb-NO"/>
          </a:p>
          <a:p>
            <a:pPr defTabSz="915078">
              <a:defRPr/>
            </a:pPr>
            <a:endParaRPr lang="nb-NO">
              <a:ea typeface="Calibri" panose="020F0502020204030204"/>
              <a:cs typeface="Calibri" panose="020F0502020204030204"/>
            </a:endParaRPr>
          </a:p>
          <a:p>
            <a:pPr defTabSz="915078">
              <a:defRPr/>
            </a:pPr>
            <a:endParaRPr lang="nb-NO"/>
          </a:p>
          <a:p>
            <a:pPr defTabSz="915078">
              <a:defRPr/>
            </a:pPr>
            <a:endParaRPr lang="nb-NO"/>
          </a:p>
        </p:txBody>
      </p:sp>
      <p:sp>
        <p:nvSpPr>
          <p:cNvPr id="4" name="Plassholder for lysbildenummer 3">
            <a:extLst>
              <a:ext uri="{FF2B5EF4-FFF2-40B4-BE49-F238E27FC236}">
                <a16:creationId xmlns:a16="http://schemas.microsoft.com/office/drawing/2014/main" id="{651EAFC3-A5F4-CD6A-9FCE-22B310F70049}"/>
              </a:ext>
            </a:extLst>
          </p:cNvPr>
          <p:cNvSpPr>
            <a:spLocks noGrp="1"/>
          </p:cNvSpPr>
          <p:nvPr>
            <p:ph type="sldNum" sz="quarter" idx="5"/>
          </p:nvPr>
        </p:nvSpPr>
        <p:spPr/>
        <p:txBody>
          <a:bodyPr/>
          <a:lstStyle/>
          <a:p>
            <a:fld id="{450DA003-5BE0-994A-9B43-36366698BBB5}" type="slidenum">
              <a:rPr lang="nb-NO" smtClean="0"/>
              <a:t>13</a:t>
            </a:fld>
            <a:endParaRPr lang="nb-NO"/>
          </a:p>
        </p:txBody>
      </p:sp>
    </p:spTree>
    <p:extLst>
      <p:ext uri="{BB962C8B-B14F-4D97-AF65-F5344CB8AC3E}">
        <p14:creationId xmlns:p14="http://schemas.microsoft.com/office/powerpoint/2010/main" val="225323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defRPr/>
            </a:pPr>
            <a:r>
              <a:rPr lang="nb-NO" b="1"/>
              <a:t>Hensikten med kortet: </a:t>
            </a:r>
          </a:p>
          <a:p>
            <a:pPr defTabSz="941923">
              <a:defRPr/>
            </a:pPr>
            <a:r>
              <a:rPr lang="nb-NO"/>
              <a:t>Her er hensikten å åpne for refleksjon rundt opplevelsen av uønsket oppmerksomhet uavhengig av om vekteren fulgte ekstra med på dem eller ikke. Dette dialogkortet beskriver en forventning om diskriminering som kan oppstå når man har erfart rasisme og diskriminering, belastningen som kommer med dette kalles for minoritetsstress. </a:t>
            </a:r>
          </a:p>
          <a:p>
            <a:pPr defTabSz="941923">
              <a:defRPr/>
            </a:pPr>
            <a:endParaRPr lang="nb-NO"/>
          </a:p>
          <a:p>
            <a:pPr defTabSz="941923">
              <a:defRPr/>
            </a:pPr>
            <a:r>
              <a:rPr lang="nb-NO" b="1"/>
              <a:t>Minoritetsstress</a:t>
            </a:r>
            <a:r>
              <a:rPr lang="nb-NO"/>
              <a:t> kan beskrives som en belastning vi kan kjenner på hvis vi har en eller flere minoritetsmarkører i en gitt kontekst. Eksempler på minoritetsmarkører i Norge kan være hudfarge og klesdrakt. Minoritetsstress kan være at vi opplever negative reaksjoner, en redsel for at negative reaksjoner kan oppstå eller skam og vonde følelser knyttet til hvordan vi ser på vår egen identitet. Ønsker du å lese mer om minoritetsstress, se her: </a:t>
            </a:r>
            <a:r>
              <a:rPr lang="nb-NO" sz="1200" u="sng">
                <a:solidFill>
                  <a:srgbClr val="467886"/>
                </a:solidFill>
                <a:effectLst/>
                <a:ea typeface="Aptos" panose="020B0004020202020204" pitchFamily="34" charset="0"/>
                <a:cs typeface="Times New Roman" panose="02020603050405020304" pitchFamily="18" charset="0"/>
                <a:hlinkClick r:id="rId3"/>
              </a:rPr>
              <a:t>https://cms.bufdir.no/siteassets/rapporter/erfaringer_med_minoritetsstress.pdf</a:t>
            </a:r>
            <a:endParaRPr lang="nb-NO"/>
          </a:p>
          <a:p>
            <a:pPr defTabSz="941923">
              <a:defRPr/>
            </a:pPr>
            <a:endParaRPr lang="nb-NO"/>
          </a:p>
          <a:p>
            <a:pPr defTabSz="941923">
              <a:defRPr/>
            </a:pPr>
            <a:r>
              <a:rPr lang="nb-NO" b="1"/>
              <a:t>Forslag til oppfølgingsspørsmål: </a:t>
            </a:r>
          </a:p>
          <a:p>
            <a:pPr marL="176611" indent="-176611" defTabSz="941923">
              <a:buFont typeface="Arial" panose="020B0604020202020204" pitchFamily="34" charset="0"/>
              <a:buChar char="•"/>
              <a:defRPr/>
            </a:pPr>
            <a:r>
              <a:rPr lang="nb-NO"/>
              <a:t>Hvordan tror du Fatima og moren opplevde situasjonen? </a:t>
            </a:r>
          </a:p>
          <a:p>
            <a:pPr marL="176611" indent="-176611" defTabSz="941923">
              <a:buFont typeface="Arial" panose="020B0604020202020204" pitchFamily="34" charset="0"/>
              <a:buChar char="•"/>
              <a:defRPr/>
            </a:pPr>
            <a:r>
              <a:rPr lang="nb-NO"/>
              <a:t>Kan situasjonen tolkes på en annen måte? </a:t>
            </a:r>
          </a:p>
          <a:p>
            <a:pPr marL="0" indent="0" defTabSz="941923">
              <a:buFont typeface="Arial" panose="020B0604020202020204" pitchFamily="34" charset="0"/>
              <a:buNone/>
              <a:defRPr/>
            </a:pPr>
            <a:endParaRPr lang="nb-NO"/>
          </a:p>
          <a:p>
            <a:pPr marL="0" indent="0" defTabSz="941923">
              <a:buFont typeface="Arial" panose="020B0604020202020204" pitchFamily="34" charset="0"/>
              <a:buNone/>
              <a:defRPr/>
            </a:pPr>
            <a:r>
              <a:rPr lang="nb-NO"/>
              <a:t>Her kan det være flere tolkninger. En tolkning kan være at vekteren mistenkeliggjorde Fatima og moren, mens en annen tolkning kan være at vekteren fulgte med på alle kundene og ikke dem spesielt. </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14</a:t>
            </a:fld>
            <a:endParaRPr lang="nb-NO"/>
          </a:p>
        </p:txBody>
      </p:sp>
    </p:spTree>
    <p:extLst>
      <p:ext uri="{BB962C8B-B14F-4D97-AF65-F5344CB8AC3E}">
        <p14:creationId xmlns:p14="http://schemas.microsoft.com/office/powerpoint/2010/main" val="246698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a:t>Hensikten med kortet: </a:t>
            </a:r>
            <a:endParaRPr lang="nb-NO">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solidFill>
                  <a:schemeClr val="tx1"/>
                </a:solidFill>
                <a:highlight>
                  <a:srgbClr val="FFFF00"/>
                </a:highlight>
              </a:rPr>
              <a:t>Hensikten med dette kortet er å reflektere rundt hvilket ansvar man har når man ytrer seg. </a:t>
            </a:r>
            <a:r>
              <a:rPr lang="nb-NO">
                <a:solidFill>
                  <a:schemeClr val="tx1"/>
                </a:solidFill>
              </a:rPr>
              <a:t>Kortet belyser hvordan samer i dag møter på mange </a:t>
            </a:r>
            <a:r>
              <a:rPr lang="nb-NO" b="1">
                <a:solidFill>
                  <a:schemeClr val="tx1"/>
                </a:solidFill>
              </a:rPr>
              <a:t>fordommer</a:t>
            </a:r>
            <a:r>
              <a:rPr lang="nb-NO" b="0">
                <a:solidFill>
                  <a:schemeClr val="tx1"/>
                </a:solidFill>
              </a:rPr>
              <a:t> og </a:t>
            </a:r>
            <a:r>
              <a:rPr lang="nb-NO" b="1">
                <a:solidFill>
                  <a:schemeClr val="tx1"/>
                </a:solidFill>
              </a:rPr>
              <a:t>stereotypier</a:t>
            </a:r>
            <a:r>
              <a:rPr lang="nb-NO">
                <a:solidFill>
                  <a:schemeClr val="tx1"/>
                </a:solidFill>
              </a:rPr>
              <a:t>, og der mange av de negative holdningene har sammenheng med deres særrettigheter som urfolk.</a:t>
            </a:r>
            <a:r>
              <a:rPr lang="nb-NO">
                <a:solidFill>
                  <a:schemeClr val="tx1"/>
                </a:solidFill>
                <a:highlight>
                  <a:srgbClr val="FFFF00"/>
                </a:highligh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a:solidFill>
                  <a:schemeClr val="tx1"/>
                </a:solidFill>
              </a:rPr>
              <a:t>Forslag til oppfølgingsspørsmål: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a:solidFill>
                  <a:schemeClr val="tx1"/>
                </a:solidFill>
                <a:effectLst/>
                <a:latin typeface="+mn-lt"/>
                <a:ea typeface="+mn-ea"/>
                <a:cs typeface="+mn-cs"/>
              </a:rPr>
              <a:t>Kan man ytre seg kritisk om andre kultur uten at det går på bekostning av deres rettigheter?</a:t>
            </a:r>
            <a:endParaRPr lang="nb-NO" sz="1200" b="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a:solidFill>
                  <a:schemeClr val="tx1"/>
                </a:solidFill>
              </a:rPr>
              <a:t>Hva innebærer det for de som leser kommentaren? Hva innebærer det for samfunnet som en helhet?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a:solidFill>
                  <a:schemeClr val="tx1"/>
                </a:solidFill>
              </a:rPr>
              <a:t>Hvordan kan man ytre seg kritisk om andres kultur uten at det går på bekostning av deres rettigheter?</a:t>
            </a:r>
            <a:endParaRPr lang="nb-NO" sz="1200"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a:solidFill>
                  <a:schemeClr val="tx1"/>
                </a:solidFill>
              </a:rPr>
              <a:t>Hvordan påvirkes samfunnsdebatten av kommentarer på sosiale medier?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solidFill>
                  <a:schemeClr val="tx1"/>
                </a:solidFill>
              </a:rPr>
              <a:t>Utsagnet er hentet fra rapporten «</a:t>
            </a:r>
            <a:r>
              <a:rPr lang="en-US"/>
              <a:t>Negative </a:t>
            </a:r>
            <a:r>
              <a:rPr lang="en-US" err="1"/>
              <a:t>holdninger</a:t>
            </a:r>
            <a:r>
              <a:rPr lang="en-US"/>
              <a:t> </a:t>
            </a:r>
            <a:r>
              <a:rPr lang="en-US" err="1"/>
              <a:t>og</a:t>
            </a:r>
            <a:r>
              <a:rPr lang="en-US"/>
              <a:t> </a:t>
            </a:r>
            <a:r>
              <a:rPr lang="en-US" err="1"/>
              <a:t>stereotypier</a:t>
            </a:r>
            <a:r>
              <a:rPr lang="en-US"/>
              <a:t> om </a:t>
            </a:r>
            <a:r>
              <a:rPr lang="en-US" err="1"/>
              <a:t>samer</a:t>
            </a:r>
            <a:r>
              <a:rPr lang="en-US"/>
              <a:t> </a:t>
            </a:r>
            <a:r>
              <a:rPr lang="en-US" err="1"/>
              <a:t>på</a:t>
            </a:r>
            <a:r>
              <a:rPr lang="en-US"/>
              <a:t> Facebook</a:t>
            </a:r>
            <a:r>
              <a:rPr lang="nb-NO">
                <a:solidFill>
                  <a:schemeClr val="tx1"/>
                </a:solidFill>
              </a:rPr>
              <a:t>» gjennomført av Analyse &amp; Tall på vegne av Amnesty i 2023 </a:t>
            </a:r>
            <a:r>
              <a:rPr lang="nb-NO" sz="1200">
                <a:hlinkClick r:id="rId3"/>
              </a:rPr>
              <a:t>https://amnesty.no/sites/default/files/2023-09/2023-09-14_Negative%20holdninger%20og%20stereotypier%20om%20samer%20pa%CC%8A%20Facebook_final.pdf</a:t>
            </a:r>
            <a:r>
              <a:rPr lang="nb-NO" sz="1200">
                <a:solidFill>
                  <a:schemeClr val="tx1"/>
                </a:solidFill>
              </a:rPr>
              <a:t> og viser til data</a:t>
            </a:r>
            <a:r>
              <a:rPr lang="nb-NO">
                <a:solidFill>
                  <a:schemeClr val="tx1"/>
                </a:solidFill>
              </a:rPr>
              <a:t>innsamling gjort mellom 2019-2023. Rapporten fant at </a:t>
            </a:r>
            <a:r>
              <a:rPr lang="nb-NO">
                <a:solidFill>
                  <a:schemeClr val="tx1"/>
                </a:solidFill>
                <a:highlight>
                  <a:srgbClr val="FFFF00"/>
                </a:highlight>
              </a:rPr>
              <a:t>det finnes mange, og til dels motstridene, stereotypier om samene i kommentarfeltene. På den ene siden skrives det blant annet at samer hindrer fremskritt og moderne utvikling og det vises til konflikter som omhandler reinbeiteområder. På den andre siden er det stereotypiene og fordommene som går på at samene er blitt «for norske», fordi de bor i byer og lever moderne liv, og derfor ikke lenger kan være urfolk.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solidFill>
                <a:schemeClr val="tx1"/>
              </a:solidFill>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15</a:t>
            </a:fld>
            <a:endParaRPr lang="nb-NO"/>
          </a:p>
        </p:txBody>
      </p:sp>
    </p:spTree>
    <p:extLst>
      <p:ext uri="{BB962C8B-B14F-4D97-AF65-F5344CB8AC3E}">
        <p14:creationId xmlns:p14="http://schemas.microsoft.com/office/powerpoint/2010/main" val="230488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p>
          <a:p>
            <a:pPr defTabSz="915078">
              <a:defRPr/>
            </a:pPr>
            <a:r>
              <a:rPr lang="nb-NO"/>
              <a:t>Hensikten med dette kortet er å gi deltakerne mulighet til å reflektere rundt hvordan unge med foreldre med innvandrerbakgrunn kan oppleve å bli </a:t>
            </a:r>
            <a:r>
              <a:rPr lang="nb-NO" b="1"/>
              <a:t>kategorisert </a:t>
            </a:r>
            <a:r>
              <a:rPr lang="nb-NO"/>
              <a:t>inn i grupper man ikke kjenner tilhørighet i, basert på </a:t>
            </a:r>
            <a:r>
              <a:rPr lang="nb-NO" b="1"/>
              <a:t>minoritetsmarkører </a:t>
            </a:r>
            <a:r>
              <a:rPr lang="nb-NO"/>
              <a:t>som for eksempel hudfarge. </a:t>
            </a:r>
          </a:p>
          <a:p>
            <a:pPr defTabSz="915078">
              <a:defRPr/>
            </a:pPr>
            <a:endParaRPr lang="nb-NO" u="sng">
              <a:solidFill>
                <a:srgbClr val="467886"/>
              </a:solidFill>
              <a:cs typeface="Times New Roman" panose="02020603050405020304" pitchFamily="18" charset="0"/>
            </a:endParaRPr>
          </a:p>
          <a:p>
            <a:pPr defTabSz="915078">
              <a:defRPr/>
            </a:pPr>
            <a:r>
              <a:rPr lang="nb-NO" b="1" i="0" u="none">
                <a:solidFill>
                  <a:srgbClr val="467886"/>
                </a:solidFill>
                <a:cs typeface="Times New Roman" panose="02020603050405020304" pitchFamily="18" charset="0"/>
              </a:rPr>
              <a:t>Mikroaggresjon: </a:t>
            </a:r>
            <a:r>
              <a:rPr lang="nb-NO" b="0" i="0" u="none">
                <a:solidFill>
                  <a:srgbClr val="467886"/>
                </a:solidFill>
                <a:cs typeface="Times New Roman" panose="02020603050405020304" pitchFamily="18" charset="0"/>
              </a:rPr>
              <a:t>Denne hendelsen kan være et eksempel på mikroaggresjon. </a:t>
            </a:r>
            <a:r>
              <a:rPr lang="nb-NO" b="0" i="0">
                <a:solidFill>
                  <a:srgbClr val="3F3F3F"/>
                </a:solidFill>
                <a:effectLst/>
                <a:latin typeface="Roboto" panose="02000000000000000000" pitchFamily="2" charset="0"/>
              </a:rPr>
              <a:t>Mikroaggresjoner er små, «hverdagslige», nedverdigende ord og handlinger som signaliserer at du er annerledes. Mikroaggresjoner er bunnet i fordommer, og er uttrykk for holdninger og verdier i samfunnet. Avsender er ikke alltid klar over hvilken negative virkning slike kommentarer kan ha på mottaker. Samtidig er det den til tider alvorlige virkningen av kommentaren som er viktig i denne sammenhengen, ikke intensjonen. Opplever man flere slike hendelser over tid kan det føre til store belastninger som kalles minoritetsstress (Les mer om mikroaggresjon her: https://www.rasismeveileder.no/mikroaggresjoner.html) </a:t>
            </a:r>
          </a:p>
          <a:p>
            <a:pPr defTabSz="915078">
              <a:defRPr/>
            </a:pPr>
            <a:endParaRPr lang="nb-NO" b="0" i="0">
              <a:solidFill>
                <a:srgbClr val="3F3F3F"/>
              </a:solidFill>
              <a:effectLst/>
              <a:latin typeface="Roboto" panose="02000000000000000000" pitchFamily="2" charset="0"/>
            </a:endParaRPr>
          </a:p>
          <a:p>
            <a:pPr marL="0" marR="0" lvl="0" indent="0" algn="l" defTabSz="915078" rtl="0" eaLnBrk="1" fontAlgn="auto" latinLnBrk="0" hangingPunct="1">
              <a:lnSpc>
                <a:spcPct val="100000"/>
              </a:lnSpc>
              <a:spcBef>
                <a:spcPts val="0"/>
              </a:spcBef>
              <a:spcAft>
                <a:spcPts val="0"/>
              </a:spcAft>
              <a:buClrTx/>
              <a:buSzTx/>
              <a:buFontTx/>
              <a:buNone/>
              <a:tabLst/>
              <a:defRPr/>
            </a:pPr>
            <a:r>
              <a:rPr lang="nb-NO" b="1"/>
              <a:t>Minoritetsstress</a:t>
            </a:r>
            <a:r>
              <a:rPr lang="nb-NO"/>
              <a:t> kan beskrives som en belastning vi kan kjenner på hvis vi har en eller flere minoritetsmarkører i en gitt kontekst. Eksempler på minoritetsmarkører i Norge kan være hudfarge og klesdrakt. Minoritetsstress kan være at vi opplever negative reaksjoner, en redsel for at negative reaksjoner kan oppstå eller skam og vonde følelser knyttet til hvordan vi ser på vår egen identitet. Ønsker du å lese mer om minoritetsstress, se her: </a:t>
            </a:r>
            <a:r>
              <a:rPr lang="nb-NO" sz="1200" u="sng">
                <a:solidFill>
                  <a:srgbClr val="467886"/>
                </a:solidFill>
                <a:effectLst/>
                <a:ea typeface="Aptos" panose="020B0004020202020204" pitchFamily="34" charset="0"/>
                <a:cs typeface="Times New Roman" panose="02020603050405020304" pitchFamily="18" charset="0"/>
                <a:hlinkClick r:id="rId3"/>
              </a:rPr>
              <a:t>https://cms.bufdir.no/siteassets/rapporter/erfaringer_med_minoritetsstress.pdf</a:t>
            </a:r>
            <a:endParaRPr lang="nb-NO"/>
          </a:p>
          <a:p>
            <a:pPr defTabSz="915078">
              <a:defRPr/>
            </a:pPr>
            <a:endParaRPr lang="nb-NO" b="0" i="0">
              <a:solidFill>
                <a:srgbClr val="3F3F3F"/>
              </a:solidFill>
              <a:effectLst/>
              <a:latin typeface="Roboto" panose="02000000000000000000" pitchFamily="2" charset="0"/>
            </a:endParaRPr>
          </a:p>
          <a:p>
            <a:pPr defTabSz="915078">
              <a:defRPr/>
            </a:pPr>
            <a:endParaRPr lang="nb-NO" b="1"/>
          </a:p>
          <a:p>
            <a:pPr defTabSz="888340">
              <a:defRPr/>
            </a:pPr>
            <a:r>
              <a:rPr lang="nb-NO" b="1"/>
              <a:t>Forslag til oppfølgingsspørsmål: </a:t>
            </a:r>
          </a:p>
          <a:p>
            <a:pPr marL="171578" indent="-171578">
              <a:buFont typeface="Arial" panose="020B0604020202020204" pitchFamily="34" charset="0"/>
              <a:buChar char="•"/>
            </a:pPr>
            <a:r>
              <a:rPr lang="nb-NO"/>
              <a:t>Hva tror du eleven mente med denne uttalelsen? </a:t>
            </a:r>
          </a:p>
          <a:p>
            <a:pPr marL="171578" indent="-171578">
              <a:buFont typeface="Arial" panose="020B0604020202020204" pitchFamily="34" charset="0"/>
              <a:buChar char="•"/>
            </a:pPr>
            <a:r>
              <a:rPr lang="nb-NO"/>
              <a:t>Hvordan kan medelevens kommentar oppfattes av </a:t>
            </a:r>
            <a:r>
              <a:rPr lang="nb-NO" err="1"/>
              <a:t>Demba</a:t>
            </a:r>
            <a:r>
              <a:rPr lang="nb-NO"/>
              <a:t>?</a:t>
            </a:r>
          </a:p>
          <a:p>
            <a:endParaRPr lang="nb-NO"/>
          </a:p>
          <a:p>
            <a:pPr marL="171578" indent="-171578">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16</a:t>
            </a:fld>
            <a:endParaRPr lang="nb-NO"/>
          </a:p>
        </p:txBody>
      </p:sp>
    </p:spTree>
    <p:extLst>
      <p:ext uri="{BB962C8B-B14F-4D97-AF65-F5344CB8AC3E}">
        <p14:creationId xmlns:p14="http://schemas.microsoft.com/office/powerpoint/2010/main" val="34736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Hensikten med kortet: </a:t>
            </a:r>
          </a:p>
          <a:p>
            <a:r>
              <a:rPr lang="nb-NO" b="0"/>
              <a:t>Dette kortet har som hensikt å belyse at uttalelser og spørsmål kan oppleves annerledes enn hva avsender kanskje i utgangspunktet hadde som hensikt</a:t>
            </a:r>
            <a:r>
              <a:rPr lang="nb-NO" b="1"/>
              <a:t>. </a:t>
            </a:r>
            <a:r>
              <a:rPr lang="nb-NO" b="0"/>
              <a:t>Hva som oppleves som «innenfor å si» i en samtale vil også avhenge av kontekst og variere fra person til person.   </a:t>
            </a:r>
          </a:p>
          <a:p>
            <a:endParaRPr lang="nb-NO" b="0"/>
          </a:p>
          <a:p>
            <a:pPr defTabSz="915078">
              <a:defRPr/>
            </a:pPr>
            <a:r>
              <a:rPr lang="nb-NO" b="1" i="0" u="none">
                <a:solidFill>
                  <a:srgbClr val="467886"/>
                </a:solidFill>
                <a:cs typeface="Times New Roman" panose="02020603050405020304" pitchFamily="18" charset="0"/>
              </a:rPr>
              <a:t>Mikroaggresjon: </a:t>
            </a:r>
            <a:r>
              <a:rPr lang="nb-NO" b="0" i="0" u="none">
                <a:solidFill>
                  <a:srgbClr val="467886"/>
                </a:solidFill>
                <a:cs typeface="Times New Roman" panose="02020603050405020304" pitchFamily="18" charset="0"/>
              </a:rPr>
              <a:t>Denne hendelsen kan være et eksempel på mikroaggresjon. </a:t>
            </a:r>
            <a:r>
              <a:rPr lang="nb-NO" b="0" i="0">
                <a:solidFill>
                  <a:srgbClr val="3F3F3F"/>
                </a:solidFill>
                <a:effectLst/>
                <a:latin typeface="Roboto" panose="02000000000000000000" pitchFamily="2" charset="0"/>
              </a:rPr>
              <a:t>Mikroaggresjoner er små, «hverdagslige», nedverdigende ord og handlinger som signaliserer at du er annerledes. Mikroaggresjoner er bunnet i fordommer, og er uttrykk for holdninger og verdier i samfunnet. Avsender er ikke alltid klar over hvilken negative virkning slike kommentarer kan ha på mottaker. Samtidig er det den til tider alvorlige virkningen av kommentaren som er viktig i denne sammenhengen, ikke intensjonen. Opplever man flere slike hendelser over tid kan det føre til store belastninger som kalles minoritetsstress (Les mer om mikroaggresjon her: https://www.rasismeveileder.no/mikroaggresjoner.html) </a:t>
            </a:r>
          </a:p>
          <a:p>
            <a:pPr defTabSz="915078">
              <a:defRPr/>
            </a:pPr>
            <a:endParaRPr lang="nb-NO" b="0" i="0">
              <a:solidFill>
                <a:srgbClr val="3F3F3F"/>
              </a:solidFill>
              <a:effectLst/>
              <a:latin typeface="Roboto" panose="02000000000000000000" pitchFamily="2" charset="0"/>
            </a:endParaRPr>
          </a:p>
          <a:p>
            <a:pPr marL="0" marR="0" lvl="0" indent="0" algn="l" defTabSz="915078" rtl="0" eaLnBrk="1" fontAlgn="auto" latinLnBrk="0" hangingPunct="1">
              <a:lnSpc>
                <a:spcPct val="100000"/>
              </a:lnSpc>
              <a:spcBef>
                <a:spcPts val="0"/>
              </a:spcBef>
              <a:spcAft>
                <a:spcPts val="0"/>
              </a:spcAft>
              <a:buClrTx/>
              <a:buSzTx/>
              <a:buFontTx/>
              <a:buNone/>
              <a:tabLst/>
              <a:defRPr/>
            </a:pPr>
            <a:r>
              <a:rPr lang="nb-NO" b="1"/>
              <a:t>Minoritetsstress</a:t>
            </a:r>
            <a:r>
              <a:rPr lang="nb-NO"/>
              <a:t> kan beskrives som en belastning vi kan kjenner på hvis vi har en eller flere minoritetsmarkører i en gitt kontekst. Eksempler på minoritetsmarkører i Norge kan være hudfarge og klesdrakt. Minoritetsstress kan være at vi opplever negative reaksjoner, en redsel for at negative reaksjoner kan oppstå eller skam og vonde følelser knyttet til hvordan vi ser på vår egen identitet. Ønsker du å lese mer om minoritetsstress, se her: </a:t>
            </a:r>
            <a:r>
              <a:rPr lang="nb-NO" sz="1200" u="sng">
                <a:solidFill>
                  <a:srgbClr val="467886"/>
                </a:solidFill>
                <a:effectLst/>
                <a:ea typeface="Aptos" panose="020B0004020202020204" pitchFamily="34" charset="0"/>
                <a:cs typeface="Times New Roman" panose="02020603050405020304" pitchFamily="18" charset="0"/>
                <a:hlinkClick r:id="rId3"/>
              </a:rPr>
              <a:t>https://cms.bufdir.no/siteassets/rapporter/erfaringer_med_minoritetsstress.pdf</a:t>
            </a:r>
            <a:endParaRPr lang="nb-NO"/>
          </a:p>
          <a:p>
            <a:endParaRPr lang="nb-NO" b="1"/>
          </a:p>
          <a:p>
            <a:endParaRPr lang="nb-NO" b="1"/>
          </a:p>
          <a:p>
            <a:pPr defTabSz="915078">
              <a:defRPr/>
            </a:pPr>
            <a:r>
              <a:rPr lang="nb-NO" b="1"/>
              <a:t>Forslag til oppfølgingsspørsmål: </a:t>
            </a:r>
          </a:p>
          <a:p>
            <a:pPr marL="171578" indent="-171578">
              <a:buFont typeface="Arial" panose="020B0604020202020204" pitchFamily="34" charset="0"/>
              <a:buChar char="•"/>
            </a:pPr>
            <a:r>
              <a:rPr lang="nb-NO"/>
              <a:t>Har du hørt, sagt eller opplevd slike spørsmål? </a:t>
            </a:r>
            <a:endParaRPr lang="nb-NO">
              <a:cs typeface="Calibri"/>
            </a:endParaRPr>
          </a:p>
          <a:p>
            <a:pPr marL="171578" indent="-171578">
              <a:buFont typeface="Arial" panose="020B0604020202020204" pitchFamily="34" charset="0"/>
              <a:buChar char="•"/>
            </a:pPr>
            <a:r>
              <a:rPr lang="nb-NO"/>
              <a:t>Hvorfor tror du folk stiller slike spørsmål? </a:t>
            </a:r>
            <a:endParaRPr lang="nb-NO">
              <a:cs typeface="Calibri"/>
            </a:endParaRPr>
          </a:p>
          <a:p>
            <a:pPr marL="171578" indent="-171578">
              <a:buFont typeface="Arial" panose="020B0604020202020204" pitchFamily="34" charset="0"/>
              <a:buChar char="•"/>
            </a:pPr>
            <a:r>
              <a:rPr lang="nb-NO"/>
              <a:t>Spiller konteksten spørsmålene stilles i noen rolle for om de oppfattes krenkende? Sette gjerne ord på eventuelt hvorfor. </a:t>
            </a:r>
          </a:p>
          <a:p>
            <a:pPr marL="171578" indent="-171578">
              <a:buFont typeface="Arial" panose="020B0604020202020204" pitchFamily="34" charset="0"/>
              <a:buChar char="•"/>
            </a:pPr>
            <a:r>
              <a:rPr lang="nb-NO">
                <a:cs typeface="Calibri"/>
              </a:rPr>
              <a:t>Spiller det en rolle hvem som blir stilt disse spørsmålene?</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17</a:t>
            </a:fld>
            <a:endParaRPr lang="nb-NO"/>
          </a:p>
        </p:txBody>
      </p:sp>
    </p:spTree>
    <p:extLst>
      <p:ext uri="{BB962C8B-B14F-4D97-AF65-F5344CB8AC3E}">
        <p14:creationId xmlns:p14="http://schemas.microsoft.com/office/powerpoint/2010/main" val="238209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1923">
              <a:defRPr/>
            </a:pPr>
            <a:r>
              <a:rPr lang="nb-NO" b="1"/>
              <a:t>Hensikten med kortet:</a:t>
            </a:r>
          </a:p>
          <a:p>
            <a:pPr defTabSz="941923">
              <a:defRPr/>
            </a:pPr>
            <a:r>
              <a:rPr lang="nb-NO"/>
              <a:t>Her er hensikten å åpne for refleksjon rundt opplevelsen av uønsket oppmerksomhet. Dette dialogkortet beskriver en forventning om diskriminering som kan oppstå når man har erfart rasisme og diskriminering, belastningen som kommer med dette kalles for minoritetsstress. </a:t>
            </a:r>
          </a:p>
          <a:p>
            <a:pPr defTabSz="941923">
              <a:defRPr/>
            </a:pPr>
            <a:endParaRPr lang="nb-NO" b="0" i="0"/>
          </a:p>
          <a:p>
            <a:pPr defTabSz="941923">
              <a:defRPr/>
            </a:pPr>
            <a:r>
              <a:rPr lang="nb-NO" b="1"/>
              <a:t>Forslag til oppfølgingsspørsmål: </a:t>
            </a:r>
          </a:p>
          <a:p>
            <a:pPr marL="176611" indent="-176611" defTabSz="941923">
              <a:buFont typeface="Arial" panose="020B0604020202020204" pitchFamily="34" charset="0"/>
              <a:buChar char="•"/>
              <a:defRPr/>
            </a:pPr>
            <a:r>
              <a:rPr lang="nb-NO"/>
              <a:t>Hvordan tror du det oppleves for personen å gjøre denne tilpasningen? </a:t>
            </a:r>
          </a:p>
          <a:p>
            <a:pPr marL="176611" indent="-176611" defTabSz="941923">
              <a:buFont typeface="Arial" panose="020B0604020202020204" pitchFamily="34" charset="0"/>
              <a:buChar char="•"/>
              <a:defRPr/>
            </a:pPr>
            <a:r>
              <a:rPr lang="nb-NO"/>
              <a:t>Hvorfor tror du personen forventer en opplevelse av økt trygget ved å gå med et synlig kors? </a:t>
            </a:r>
          </a:p>
          <a:p>
            <a:pPr marL="176611" indent="-176611" defTabSz="941923">
              <a:buFont typeface="Arial" panose="020B0604020202020204" pitchFamily="34" charset="0"/>
              <a:buChar char="•"/>
              <a:defRPr/>
            </a:pPr>
            <a:r>
              <a:rPr lang="nb-NO"/>
              <a:t>Hvilken rolle kunne andre religiøse symboler som en davidsstjerne, en hijab eller en turban ha spilt i en lignende situasjon? </a:t>
            </a:r>
          </a:p>
          <a:p>
            <a:pPr marL="176611" indent="-176611" defTabSz="941923">
              <a:buFont typeface="Arial" panose="020B0604020202020204" pitchFamily="34" charset="0"/>
              <a:buChar char="•"/>
              <a:defRPr/>
            </a:pPr>
            <a:r>
              <a:rPr lang="nb-NO" sz="1800">
                <a:effectLst/>
                <a:latin typeface="Segoe UI" panose="020B0502040204020203" pitchFamily="34" charset="0"/>
              </a:rPr>
              <a:t>Hvordan kan symbolbruk og klesvalg knyttes til menneskerettigheter?</a:t>
            </a:r>
            <a:endParaRPr lang="nb-NO"/>
          </a:p>
          <a:p>
            <a:pPr marL="176611" indent="-176611" defTabSz="941923">
              <a:buFont typeface="Arial" panose="020B0604020202020204" pitchFamily="34" charset="0"/>
              <a:buChar char="•"/>
              <a:defRPr/>
            </a:pPr>
            <a:r>
              <a:rPr lang="nb-NO" sz="1800">
                <a:effectLst/>
                <a:latin typeface="Segoe UI" panose="020B0502040204020203" pitchFamily="34" charset="0"/>
              </a:rPr>
              <a:t>Hvilke menneskerettigheter påvirkes av å tilpasse sitt uttrykk?</a:t>
            </a:r>
          </a:p>
          <a:p>
            <a:pPr marL="176611" indent="-176611" defTabSz="941923">
              <a:buFont typeface="Arial" panose="020B0604020202020204" pitchFamily="34" charset="0"/>
              <a:buChar char="•"/>
              <a:defRPr/>
            </a:pPr>
            <a:endParaRPr lang="nb-NO" b="0" i="0">
              <a:solidFill>
                <a:schemeClr val="tx1"/>
              </a:solidFill>
              <a:effectLst/>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b="0" i="0"/>
              <a:t>Dette er en historie hentet fra virkeligheten </a:t>
            </a:r>
            <a:r>
              <a:rPr lang="nb-NO" b="0"/>
              <a:t>(kilde: Amnesty Norge)</a:t>
            </a:r>
            <a:r>
              <a:rPr lang="nb-NO" b="0" i="0"/>
              <a:t>. Personen opplever </a:t>
            </a:r>
            <a:r>
              <a:rPr lang="nb-NO" b="1" i="0"/>
              <a:t>m</a:t>
            </a:r>
            <a:r>
              <a:rPr lang="nb-NO" b="1"/>
              <a:t>inoritetsstress</a:t>
            </a:r>
            <a:r>
              <a:rPr lang="nb-NO"/>
              <a:t>, noe som kan beskrives som en belastning vi kan kjenner på hvis vi har en eller flere </a:t>
            </a:r>
            <a:r>
              <a:rPr lang="nb-NO" b="1"/>
              <a:t>minoritetsmarkører </a:t>
            </a:r>
            <a:r>
              <a:rPr lang="nb-NO"/>
              <a:t>i en gitt kontekst. </a:t>
            </a:r>
            <a:r>
              <a:rPr lang="nb-NO" sz="1200">
                <a:effectLst/>
                <a:latin typeface="Segoe UI" panose="020B0502040204020203" pitchFamily="34" charset="0"/>
              </a:rPr>
              <a:t>Minoritetsmarkører er ikke noe en alltid kan velge å ta av eller på. En minoritetsmarkør kan for eksempel være karakteristikker eller kjennetegn ved utseende, og e</a:t>
            </a:r>
            <a:r>
              <a:rPr lang="nb-NO"/>
              <a:t>ksempler på minoritetsmarkører i Norge kan være hudfarge og klesdrakt. Minoritetsstress kan være at vi opplever negative reaksjoner, en redsel for at negative reaksjoner kan oppstå eller skam og vonde følelser knyttet til hvordan vi ser på sin egen identitet.  Ønsker du å lese mer om minoritetsstress eller minoritetsmarkører, se her: </a:t>
            </a:r>
            <a:r>
              <a:rPr lang="nb-NO" sz="1200" u="sng">
                <a:solidFill>
                  <a:srgbClr val="467886"/>
                </a:solidFill>
                <a:effectLst/>
                <a:ea typeface="Aptos" panose="020B0004020202020204" pitchFamily="34" charset="0"/>
                <a:cs typeface="Times New Roman" panose="02020603050405020304" pitchFamily="18" charset="0"/>
                <a:hlinkClick r:id="rId3"/>
              </a:rPr>
              <a:t>https://cms.bufdir.no/siteassets/rapporter/erfaringer_med_minoritetsstress.pdf</a:t>
            </a:r>
            <a:endParaRPr lang="nb-NO"/>
          </a:p>
          <a:p>
            <a:pPr defTabSz="941923">
              <a:defRPr/>
            </a:pPr>
            <a:endParaRPr lang="nb-NO" b="1"/>
          </a:p>
          <a:p>
            <a:r>
              <a:rPr lang="nb-NO" b="0" i="0"/>
              <a:t>P</a:t>
            </a:r>
            <a:r>
              <a:rPr lang="nb-NO" b="0"/>
              <a:t>ersonen opplevde å få færre blikk ved bruk av et synlig kors - både fra norske og personer med minoritetsbakgrunn. Du kan vurdere å informere om dette enten før eller etter deltakerne har reflektert over historien. </a:t>
            </a:r>
            <a:endParaRPr lang="nb-NO" b="0" i="0"/>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18</a:t>
            </a:fld>
            <a:endParaRPr lang="nb-NO"/>
          </a:p>
        </p:txBody>
      </p:sp>
    </p:spTree>
    <p:extLst>
      <p:ext uri="{BB962C8B-B14F-4D97-AF65-F5344CB8AC3E}">
        <p14:creationId xmlns:p14="http://schemas.microsoft.com/office/powerpoint/2010/main" val="4041077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E7128-AEA2-324F-83BB-3B3F7A045EB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E026EC5-43BC-5AB9-4ED1-3B5C7515B93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BE06BB8-F66D-A0F3-1F40-6EC11278CE1D}"/>
              </a:ext>
            </a:extLst>
          </p:cNvPr>
          <p:cNvSpPr>
            <a:spLocks noGrp="1"/>
          </p:cNvSpPr>
          <p:nvPr>
            <p:ph type="body" idx="1"/>
          </p:nvPr>
        </p:nvSpPr>
        <p:spPr/>
        <p:txBody>
          <a:bodyPr/>
          <a:lstStyle/>
          <a:p>
            <a:pPr fontAlgn="base"/>
            <a:r>
              <a:rPr lang="nb-NO" sz="1200" b="1" kern="1200">
                <a:solidFill>
                  <a:schemeClr val="tx1"/>
                </a:solidFill>
                <a:effectLst/>
                <a:latin typeface="+mn-lt"/>
                <a:ea typeface="+mn-ea"/>
                <a:cs typeface="+mn-cs"/>
              </a:rPr>
              <a:t>Hensikt:</a:t>
            </a:r>
            <a:br>
              <a:rPr lang="nb-NO" sz="1200" kern="1200">
                <a:solidFill>
                  <a:schemeClr val="tx1"/>
                </a:solidFill>
                <a:effectLst/>
                <a:latin typeface="+mn-lt"/>
                <a:ea typeface="+mn-ea"/>
                <a:cs typeface="+mn-cs"/>
              </a:rPr>
            </a:br>
            <a:r>
              <a:rPr lang="nb-NO" sz="1200" kern="1200">
                <a:solidFill>
                  <a:schemeClr val="tx1"/>
                </a:solidFill>
                <a:effectLst/>
                <a:latin typeface="+mn-lt"/>
                <a:ea typeface="+mn-ea"/>
                <a:cs typeface="+mn-cs"/>
              </a:rPr>
              <a:t>Dette kortet illustrerer </a:t>
            </a:r>
            <a:r>
              <a:rPr lang="nb-NO" sz="1200" i="1" kern="1200">
                <a:solidFill>
                  <a:schemeClr val="tx1"/>
                </a:solidFill>
                <a:effectLst/>
                <a:latin typeface="+mn-lt"/>
                <a:ea typeface="+mn-ea"/>
                <a:cs typeface="+mn-cs"/>
              </a:rPr>
              <a:t>strukturell rasisme</a:t>
            </a:r>
            <a:r>
              <a:rPr lang="nb-NO" sz="1200" kern="1200">
                <a:solidFill>
                  <a:schemeClr val="tx1"/>
                </a:solidFill>
                <a:effectLst/>
                <a:latin typeface="+mn-lt"/>
                <a:ea typeface="+mn-ea"/>
                <a:cs typeface="+mn-cs"/>
              </a:rPr>
              <a:t> i praksis – når diskriminering skjer systematisk på måter som ikke alltid er individuelle handlinger, men en del av etablerte mønstre i samfunnet. Det konkrete eksempelet (boligmarkedet) er valgt fordi forskning viser at personer med minoritetsetternavn oftere får avslag eller ingen svar i leiemarkedet, selv med like kvalifikasjoner.</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Strukturell rasisme handler ikke om én enkelt person som “er rasist”, men om </a:t>
            </a:r>
            <a:r>
              <a:rPr lang="nb-NO" sz="1200" b="1" kern="1200">
                <a:solidFill>
                  <a:schemeClr val="tx1"/>
                </a:solidFill>
                <a:effectLst/>
                <a:latin typeface="+mn-lt"/>
                <a:ea typeface="+mn-ea"/>
                <a:cs typeface="+mn-cs"/>
              </a:rPr>
              <a:t>systematiske forskjeller i behandling</a:t>
            </a:r>
            <a:r>
              <a:rPr lang="nb-NO" sz="1200" kern="1200">
                <a:solidFill>
                  <a:schemeClr val="tx1"/>
                </a:solidFill>
                <a:effectLst/>
                <a:latin typeface="+mn-lt"/>
                <a:ea typeface="+mn-ea"/>
                <a:cs typeface="+mn-cs"/>
              </a:rPr>
              <a:t>, tilgang og muligheter.</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Deltakerne kan reflektere rundt hva som objektivt</a:t>
            </a:r>
            <a:r>
              <a:rPr lang="nb-NO" sz="1200" i="1" kern="1200">
                <a:solidFill>
                  <a:schemeClr val="tx1"/>
                </a:solidFill>
                <a:effectLst/>
                <a:latin typeface="+mn-lt"/>
                <a:ea typeface="+mn-ea"/>
                <a:cs typeface="+mn-cs"/>
              </a:rPr>
              <a:t> </a:t>
            </a:r>
            <a:r>
              <a:rPr lang="nb-NO" sz="1200" kern="1200">
                <a:solidFill>
                  <a:schemeClr val="tx1"/>
                </a:solidFill>
                <a:effectLst/>
                <a:latin typeface="+mn-lt"/>
                <a:ea typeface="+mn-ea"/>
                <a:cs typeface="+mn-cs"/>
              </a:rPr>
              <a:t>kan forklare situasjonen – og hva Aisha selv kanskje tolker på bakgrunn av tidligere erfaringer (minoritetsstress).</a:t>
            </a:r>
          </a:p>
          <a:p>
            <a:r>
              <a:rPr lang="nb-NO" sz="1200" kern="1200">
                <a:solidFill>
                  <a:schemeClr val="tx1"/>
                </a:solidFill>
                <a:effectLst/>
                <a:latin typeface="+mn-lt"/>
                <a:ea typeface="+mn-ea"/>
                <a:cs typeface="+mn-cs"/>
              </a:rPr>
              <a:t>Moderator bør understreke at </a:t>
            </a:r>
            <a:r>
              <a:rPr lang="nb-NO" sz="1200" i="1" kern="1200">
                <a:solidFill>
                  <a:schemeClr val="tx1"/>
                </a:solidFill>
                <a:effectLst/>
                <a:latin typeface="+mn-lt"/>
                <a:ea typeface="+mn-ea"/>
                <a:cs typeface="+mn-cs"/>
              </a:rPr>
              <a:t>intensjon</a:t>
            </a:r>
            <a:r>
              <a:rPr lang="nb-NO" sz="1200" kern="1200">
                <a:solidFill>
                  <a:schemeClr val="tx1"/>
                </a:solidFill>
                <a:effectLst/>
                <a:latin typeface="+mn-lt"/>
                <a:ea typeface="+mn-ea"/>
                <a:cs typeface="+mn-cs"/>
              </a:rPr>
              <a:t> ikke er nødvendig for at strukturell rasisme oppstår. Det handler om </a:t>
            </a:r>
            <a:r>
              <a:rPr lang="nb-NO" sz="1200" b="1" kern="1200">
                <a:solidFill>
                  <a:schemeClr val="tx1"/>
                </a:solidFill>
                <a:effectLst/>
                <a:latin typeface="+mn-lt"/>
                <a:ea typeface="+mn-ea"/>
                <a:cs typeface="+mn-cs"/>
              </a:rPr>
              <a:t>utfall og mønstre</a:t>
            </a:r>
            <a:r>
              <a:rPr lang="nb-NO" sz="1200" kern="1200">
                <a:solidFill>
                  <a:schemeClr val="tx1"/>
                </a:solidFill>
                <a:effectLst/>
                <a:latin typeface="+mn-lt"/>
                <a:ea typeface="+mn-ea"/>
                <a:cs typeface="+mn-cs"/>
              </a:rPr>
              <a:t>, ikke om at enkeltpersoner bevisst vil andre vondt.</a:t>
            </a:r>
          </a:p>
          <a:p>
            <a:endParaRPr lang="nb-NO" sz="1200" kern="1200">
              <a:solidFill>
                <a:schemeClr val="tx1"/>
              </a:solidFill>
              <a:effectLst/>
              <a:latin typeface="+mn-lt"/>
              <a:ea typeface="+mn-ea"/>
              <a:cs typeface="+mn-cs"/>
            </a:endParaRPr>
          </a:p>
          <a:p>
            <a:pPr fontAlgn="base"/>
            <a:r>
              <a:rPr lang="nb-NO" sz="1200" b="1" kern="1200">
                <a:solidFill>
                  <a:schemeClr val="tx1"/>
                </a:solidFill>
                <a:effectLst/>
                <a:latin typeface="+mn-lt"/>
                <a:ea typeface="+mn-ea"/>
                <a:cs typeface="+mn-cs"/>
              </a:rPr>
              <a:t>Forslag til oppfølgingsspørsmål:</a:t>
            </a:r>
            <a:endParaRPr lang="nb-NO" sz="1200" kern="1200">
              <a:solidFill>
                <a:schemeClr val="tx1"/>
              </a:solidFill>
              <a:effectLst/>
              <a:latin typeface="+mn-lt"/>
              <a:ea typeface="+mn-ea"/>
              <a:cs typeface="+mn-cs"/>
            </a:endParaRPr>
          </a:p>
          <a:p>
            <a:pPr marL="171450" indent="-171450">
              <a:buFont typeface="Arial" panose="020B0604020202020204" pitchFamily="34" charset="0"/>
              <a:buChar char="•"/>
            </a:pPr>
            <a:r>
              <a:rPr lang="nb-NO" sz="1200" kern="1200">
                <a:solidFill>
                  <a:schemeClr val="tx1"/>
                </a:solidFill>
                <a:effectLst/>
                <a:latin typeface="+mn-lt"/>
                <a:ea typeface="+mn-ea"/>
                <a:cs typeface="+mn-cs"/>
              </a:rPr>
              <a:t>Hva kan være årsaken til at bare én av dem fikk svar?</a:t>
            </a:r>
          </a:p>
          <a:p>
            <a:pPr marL="171450" indent="-171450">
              <a:buFont typeface="Arial" panose="020B0604020202020204" pitchFamily="34" charset="0"/>
              <a:buChar char="•"/>
            </a:pPr>
            <a:r>
              <a:rPr lang="nb-NO" sz="1200" kern="1200">
                <a:solidFill>
                  <a:schemeClr val="tx1"/>
                </a:solidFill>
                <a:effectLst/>
                <a:latin typeface="+mn-lt"/>
                <a:ea typeface="+mn-ea"/>
                <a:cs typeface="+mn-cs"/>
              </a:rPr>
              <a:t>Hvordan påvirker slike opplevelser tilliten minoriteter kan ha til boligmarkedet eller andre systemer?</a:t>
            </a:r>
          </a:p>
          <a:p>
            <a:pPr marL="171450" indent="-171450">
              <a:buFont typeface="Arial" panose="020B0604020202020204" pitchFamily="34" charset="0"/>
              <a:buChar char="•"/>
            </a:pPr>
            <a:r>
              <a:rPr lang="nb-NO" sz="1200" kern="1200">
                <a:solidFill>
                  <a:schemeClr val="tx1"/>
                </a:solidFill>
                <a:effectLst/>
                <a:latin typeface="+mn-lt"/>
                <a:ea typeface="+mn-ea"/>
                <a:cs typeface="+mn-cs"/>
              </a:rPr>
              <a:t>Hvordan skiller strukturell rasisme seg fra enkelthendelser av rasisme?</a:t>
            </a:r>
          </a:p>
          <a:p>
            <a:br>
              <a:rPr lang="nb-NO" sz="1200" kern="1200">
                <a:solidFill>
                  <a:schemeClr val="tx1"/>
                </a:solidFill>
                <a:effectLst/>
                <a:latin typeface="+mn-lt"/>
                <a:ea typeface="+mn-ea"/>
                <a:cs typeface="+mn-cs"/>
              </a:rPr>
            </a:br>
            <a:endParaRPr lang="nb-NO"/>
          </a:p>
        </p:txBody>
      </p:sp>
      <p:sp>
        <p:nvSpPr>
          <p:cNvPr id="4" name="Plassholder for lysbildenummer 3">
            <a:extLst>
              <a:ext uri="{FF2B5EF4-FFF2-40B4-BE49-F238E27FC236}">
                <a16:creationId xmlns:a16="http://schemas.microsoft.com/office/drawing/2014/main" id="{C375BBF3-F4EC-C74D-1AC7-D660A6FDCF29}"/>
              </a:ext>
            </a:extLst>
          </p:cNvPr>
          <p:cNvSpPr>
            <a:spLocks noGrp="1"/>
          </p:cNvSpPr>
          <p:nvPr>
            <p:ph type="sldNum" sz="quarter" idx="5"/>
          </p:nvPr>
        </p:nvSpPr>
        <p:spPr/>
        <p:txBody>
          <a:bodyPr/>
          <a:lstStyle/>
          <a:p>
            <a:fld id="{450DA003-5BE0-994A-9B43-36366698BBB5}" type="slidenum">
              <a:rPr lang="nb-NO" smtClean="0"/>
              <a:t>19</a:t>
            </a:fld>
            <a:endParaRPr lang="nb-NO"/>
          </a:p>
        </p:txBody>
      </p:sp>
    </p:spTree>
    <p:extLst>
      <p:ext uri="{BB962C8B-B14F-4D97-AF65-F5344CB8AC3E}">
        <p14:creationId xmlns:p14="http://schemas.microsoft.com/office/powerpoint/2010/main" val="113050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41923" rtl="0" eaLnBrk="1" fontAlgn="auto" latinLnBrk="0" hangingPunct="1">
              <a:lnSpc>
                <a:spcPct val="100000"/>
              </a:lnSpc>
              <a:spcBef>
                <a:spcPts val="0"/>
              </a:spcBef>
              <a:spcAft>
                <a:spcPts val="0"/>
              </a:spcAft>
              <a:buClrTx/>
              <a:buSzTx/>
              <a:buFontTx/>
              <a:buNone/>
              <a:tabLst/>
              <a:defRPr/>
            </a:pPr>
            <a:r>
              <a:rPr lang="nb-NO" b="1" i="0">
                <a:latin typeface="Calibri" panose="020F0502020204030204" pitchFamily="34" charset="0"/>
                <a:ea typeface="DengXian" panose="02010600030101010101" pitchFamily="2" charset="-122"/>
                <a:cs typeface="Arial" panose="020B0604020202020204" pitchFamily="34" charset="0"/>
              </a:rPr>
              <a:t>I Human Rights Dialogue med tema fordommer, rasisme og diskriminering </a:t>
            </a:r>
            <a:r>
              <a:rPr lang="nb-NO" sz="1000" i="0">
                <a:solidFill>
                  <a:srgbClr val="212529"/>
                </a:solidFill>
                <a:latin typeface="Calibri"/>
                <a:ea typeface="Times New Roman" panose="02020603050405020304" pitchFamily="18" charset="0"/>
                <a:cs typeface="Calibri"/>
              </a:rPr>
              <a:t>vil dialogdeltakerne bli kjent med menneskerettighetserklæringen, og snakke om hvilke rettigheter som kan sees å være særlig viktig i beskyttelsen mot rasisme og diskriminering. </a:t>
            </a:r>
            <a:r>
              <a:rPr lang="nb-NO" i="0">
                <a:latin typeface="Calibri" panose="020F0502020204030204" pitchFamily="34" charset="0"/>
                <a:ea typeface="Aptos" panose="020B0004020202020204" pitchFamily="34" charset="0"/>
                <a:cs typeface="Times New Roman" panose="02020603050405020304" pitchFamily="18" charset="0"/>
              </a:rPr>
              <a:t>Deltakerne skal videre samtale med utgangspunkt i </a:t>
            </a:r>
            <a:r>
              <a:rPr lang="nb-NO" i="0"/>
              <a:t>caser, ekte situasjoner og faktakunnskap som berører tematikken. Gjennom dette får de mulighet til å dele synspunkter, lytte, sette seg inn i andres ståsted og ikke minst reflektere rundt egne holdninger. Deltakeren skal bruke sin ytringsfrihet, samt reflektere rundt hvordan ytringsfriheten til minoriteter blir påvirket av fordommer mot dem. Dialogaktiviteten skal bidra til å </a:t>
            </a:r>
            <a:r>
              <a:rPr lang="nb-NO" b="0" i="0"/>
              <a:t>skape </a:t>
            </a:r>
            <a:r>
              <a:rPr lang="nb-NO" i="0"/>
              <a:t>større bevissthet og kunnskap rundt tematikken, skape bevissthet om egne holdninger og synliggjøre hvordan en selv kan bidra til å forebygge rasisme og diskriminering. Dialogen som metode fordrer en forståelse for sammenhengen mellom ytringsfrihet og ytringsansvar.</a:t>
            </a:r>
            <a:endParaRPr lang="nb-NO" i="0">
              <a:latin typeface="Calibri" panose="020F0502020204030204" pitchFamily="34" charset="0"/>
              <a:ea typeface="DengXian" panose="02010600030101010101" pitchFamily="2" charset="-122"/>
              <a:cs typeface="Arial" panose="020B0604020202020204" pitchFamily="34" charset="0"/>
            </a:endParaRPr>
          </a:p>
          <a:p>
            <a:pPr defTabSz="941923">
              <a:defRPr/>
            </a:pPr>
            <a:endParaRPr lang="nb-NO">
              <a:latin typeface="Calibri" panose="020F0502020204030204" pitchFamily="34" charset="0"/>
              <a:ea typeface="DengXian" panose="02010600030101010101" pitchFamily="2" charset="-122"/>
              <a:cs typeface="Arial" panose="020B0604020202020204" pitchFamily="34" charset="0"/>
            </a:endParaRPr>
          </a:p>
          <a:p>
            <a:pPr defTabSz="941923">
              <a:defRPr/>
            </a:pPr>
            <a:r>
              <a:rPr lang="nb-NO">
                <a:latin typeface="Calibri" panose="020F0502020204030204" pitchFamily="34" charset="0"/>
                <a:ea typeface="DengXian" panose="02010600030101010101" pitchFamily="2" charset="-122"/>
                <a:cs typeface="Arial" panose="020B0604020202020204" pitchFamily="34" charset="0"/>
              </a:rPr>
              <a:t>Aktiviteten gjennomføres i </a:t>
            </a:r>
            <a:r>
              <a:rPr lang="nb-NO" b="1">
                <a:latin typeface="Calibri" panose="020F0502020204030204" pitchFamily="34" charset="0"/>
                <a:ea typeface="DengXian" panose="02010600030101010101" pitchFamily="2" charset="-122"/>
                <a:cs typeface="Arial" panose="020B0604020202020204" pitchFamily="34" charset="0"/>
              </a:rPr>
              <a:t>fem deler </a:t>
            </a:r>
            <a:r>
              <a:rPr lang="nb-NO">
                <a:latin typeface="Calibri" panose="020F0502020204030204" pitchFamily="34" charset="0"/>
                <a:ea typeface="DengXian" panose="02010600030101010101" pitchFamily="2" charset="-122"/>
                <a:cs typeface="Arial" panose="020B0604020202020204" pitchFamily="34" charset="0"/>
              </a:rPr>
              <a:t>og deltakerne kommer til å arbeide individuelt og i par/grupper. Når det gjelder inndeling av grupper så er det en fordel om du velger gruppeinndelingen du ønsker i selve dialogaktiviteten. </a:t>
            </a:r>
            <a:r>
              <a:rPr lang="nb-NO"/>
              <a:t>Tips til gruppeoppsett finner du i veilederen.</a:t>
            </a:r>
          </a:p>
          <a:p>
            <a:pPr defTabSz="941923">
              <a:defRPr/>
            </a:pPr>
            <a:endParaRPr lang="nb-NO">
              <a:latin typeface="Calibri" panose="020F0502020204030204" pitchFamily="34" charset="0"/>
              <a:ea typeface="DengXian" panose="02010600030101010101" pitchFamily="2" charset="-122"/>
              <a:cs typeface="Arial" panose="020B0604020202020204" pitchFamily="34" charset="0"/>
            </a:endParaRPr>
          </a:p>
          <a:p>
            <a:pPr defTabSz="941923">
              <a:defRPr/>
            </a:pPr>
            <a:r>
              <a:rPr lang="nb-NO">
                <a:latin typeface="Calibri" panose="020F0502020204030204" pitchFamily="34" charset="0"/>
                <a:ea typeface="DengXian" panose="02010600030101010101" pitchFamily="2" charset="-122"/>
                <a:cs typeface="Arial" panose="020B0604020202020204" pitchFamily="34" charset="0"/>
              </a:rPr>
              <a:t>Deltakerne skal i dette opplegget gjennom: </a:t>
            </a:r>
          </a:p>
          <a:p>
            <a:pPr marL="228600" indent="-228600">
              <a:buAutoNum type="arabicPeriod"/>
            </a:pPr>
            <a:endParaRPr lang="nb-NO" b="1">
              <a:cs typeface="Arial Narrow" panose="020B0604020202020204" pitchFamily="34" charset="0"/>
            </a:endParaRPr>
          </a:p>
          <a:p>
            <a:pPr marL="228600" indent="-228600">
              <a:buAutoNum type="arabicPeriod"/>
            </a:pPr>
            <a:r>
              <a:rPr lang="nb-NO" b="1">
                <a:cs typeface="Arial Narrow" panose="020B0604020202020204" pitchFamily="34" charset="0"/>
              </a:rPr>
              <a:t>Hva er dialog? </a:t>
            </a:r>
            <a:r>
              <a:rPr lang="nb-NO">
                <a:latin typeface="Calibri" panose="020F0502020204030204" pitchFamily="34" charset="0"/>
                <a:ea typeface="DengXian" panose="02010600030101010101" pitchFamily="2" charset="-122"/>
                <a:cs typeface="Arial" panose="020B0604020202020204" pitchFamily="34" charset="0"/>
              </a:rPr>
              <a:t>Gruppen lager sin huskeliste for hva som er en god dialog og en huskeliste </a:t>
            </a:r>
            <a:endParaRPr lang="nb-NO" b="1">
              <a:cs typeface="Arial Narrow" panose="020B0604020202020204" pitchFamily="34" charset="0"/>
            </a:endParaRPr>
          </a:p>
          <a:p>
            <a:pPr marL="228600" indent="-228600">
              <a:buAutoNum type="arabicPeriod"/>
            </a:pPr>
            <a:endParaRPr lang="nb-NO" b="1">
              <a:latin typeface="Calibri" panose="020F0502020204030204" pitchFamily="34" charset="0"/>
              <a:ea typeface="DengXian" panose="02010600030101010101" pitchFamily="2" charset="-122"/>
              <a:cs typeface="Arial" panose="020B0604020202020204" pitchFamily="34" charset="0"/>
            </a:endParaRPr>
          </a:p>
          <a:p>
            <a:pPr marL="228600" indent="-228600">
              <a:buAutoNum type="arabicPeriod"/>
            </a:pPr>
            <a:r>
              <a:rPr lang="nb-NO" b="1">
                <a:cs typeface="Arial Narrow" panose="020B0604020202020204" pitchFamily="34" charset="0"/>
              </a:rPr>
              <a:t>Hva er fordommer, rasisme og diskriminering? </a:t>
            </a:r>
            <a:r>
              <a:rPr lang="nb-NO">
                <a:latin typeface="Calibri" panose="020F0502020204030204" pitchFamily="34" charset="0"/>
                <a:ea typeface="DengXian" panose="02010600030101010101" pitchFamily="2" charset="-122"/>
                <a:cs typeface="Arial" panose="020B0604020202020204" pitchFamily="34" charset="0"/>
              </a:rPr>
              <a:t>Her vil deltakerne diskutere sine oppfatninger av begrepene. De introduseres deretter til definisjonene, samt diskuterer likheter og forskjeller mellom dem</a:t>
            </a:r>
            <a:br>
              <a:rPr lang="nb-NO">
                <a:latin typeface="Calibri" panose="020F0502020204030204" pitchFamily="34" charset="0"/>
                <a:ea typeface="DengXian" panose="02010600030101010101" pitchFamily="2" charset="-122"/>
                <a:cs typeface="Arial" panose="020B0604020202020204" pitchFamily="34" charset="0"/>
              </a:rPr>
            </a:br>
            <a:endParaRPr lang="nb-NO">
              <a:latin typeface="Calibri" panose="020F0502020204030204" pitchFamily="34" charset="0"/>
              <a:ea typeface="DengXian" panose="02010600030101010101" pitchFamily="2" charset="-122"/>
              <a:cs typeface="Arial" panose="020B0604020202020204" pitchFamily="34" charset="0"/>
            </a:endParaRPr>
          </a:p>
          <a:p>
            <a:pPr marL="228600" indent="-228600">
              <a:buAutoNum type="arabicPeriod"/>
            </a:pPr>
            <a:r>
              <a:rPr lang="nb-NO" b="1">
                <a:cs typeface="Arial Narrow" panose="020B0604020202020204" pitchFamily="34" charset="0"/>
              </a:rPr>
              <a:t>Bli kjent med menneskerettighetene: </a:t>
            </a:r>
            <a:r>
              <a:rPr lang="nb-NO">
                <a:cs typeface="Arial Narrow" panose="020B0604020202020204" pitchFamily="34" charset="0"/>
              </a:rPr>
              <a:t>Her vil deltakerne</a:t>
            </a:r>
            <a:r>
              <a:rPr lang="nb-NO">
                <a:latin typeface="Calibri" panose="020F0502020204030204" pitchFamily="34" charset="0"/>
                <a:ea typeface="DengXian" panose="02010600030101010101" pitchFamily="2" charset="-122"/>
                <a:cs typeface="Arial" panose="020B0604020202020204" pitchFamily="34" charset="0"/>
              </a:rPr>
              <a:t> arbeide med FNs Verdenserklæring om menneskerettighetene, og se menneskerettighetene i sammenheng med dagens tema; fordommer, rasisme og diskriminering.</a:t>
            </a:r>
          </a:p>
          <a:p>
            <a:pPr marL="228600" indent="-228600">
              <a:buAutoNum type="arabicPeriod"/>
            </a:pPr>
            <a:endParaRPr lang="nb-NO" b="1">
              <a:latin typeface="Calibri" panose="020F0502020204030204" pitchFamily="34" charset="0"/>
              <a:ea typeface="DengXian" panose="02010600030101010101" pitchFamily="2" charset="-122"/>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1">
                <a:cs typeface="Arial Narrow" panose="020B0604020202020204" pitchFamily="34" charset="0"/>
              </a:rPr>
              <a:t>Casearbeid: </a:t>
            </a:r>
            <a:r>
              <a:rPr lang="nb-NO" b="0">
                <a:cs typeface="Arial Narrow" panose="020B0604020202020204" pitchFamily="34" charset="0"/>
              </a:rPr>
              <a:t>Forslag </a:t>
            </a:r>
            <a:r>
              <a:rPr lang="nb-NO">
                <a:latin typeface="Calibri" panose="020F0502020204030204" pitchFamily="34" charset="0"/>
                <a:ea typeface="DengXian" panose="02010600030101010101" pitchFamily="2" charset="-122"/>
                <a:cs typeface="Arial" panose="020B0604020202020204" pitchFamily="34" charset="0"/>
              </a:rPr>
              <a:t>til oppfølgingsspørsmål presenteres før aktiviteten starter. </a:t>
            </a:r>
            <a:r>
              <a:rPr lang="nb-NO" sz="1000">
                <a:solidFill>
                  <a:srgbClr val="212529"/>
                </a:solidFill>
                <a:latin typeface="Calibri"/>
                <a:ea typeface="DengXian" panose="02010600030101010101" pitchFamily="2" charset="-122"/>
                <a:cs typeface="Calibri"/>
              </a:rPr>
              <a:t>D</a:t>
            </a:r>
            <a:r>
              <a:rPr lang="nb-NO" sz="1000">
                <a:solidFill>
                  <a:srgbClr val="212529"/>
                </a:solidFill>
                <a:latin typeface="Calibri"/>
                <a:ea typeface="Times New Roman" panose="02020603050405020304" pitchFamily="18" charset="0"/>
                <a:cs typeface="Calibri"/>
              </a:rPr>
              <a:t>eltakere </a:t>
            </a:r>
            <a:r>
              <a:rPr lang="nb-NO">
                <a:latin typeface="Calibri" panose="020F0502020204030204" pitchFamily="34" charset="0"/>
                <a:ea typeface="Aptos" panose="020B0004020202020204" pitchFamily="34" charset="0"/>
                <a:cs typeface="Times New Roman" panose="02020603050405020304" pitchFamily="18" charset="0"/>
              </a:rPr>
              <a:t>skal sammen samtale rundt og reflektere over hvordan fordommer, rasisme og diskriminering kan komme til uttrykk i ulike hverdagslige situasjoner. De skal arbeide </a:t>
            </a:r>
            <a:r>
              <a:rPr lang="nb-NO"/>
              <a:t>med caser, personlige historier og faktakunnskap og deltakerne får mulighet til å dele synspunkter, lytte, sette seg inn i andres ståsted og ikke minst reflektere rundt egne holdninger. Dialogaktiviteten skal bidra til å </a:t>
            </a:r>
            <a:r>
              <a:rPr lang="nb-NO" b="0"/>
              <a:t>skape </a:t>
            </a:r>
            <a:r>
              <a:rPr lang="nb-NO"/>
              <a:t>større bevissthet og kunnskap rundt tematikken og synliggjøre hvordan deltakerne selv kan bidra til å forebygge rasisme og diskriminering. Et sentralt menneskerettslig mål med dialogen er at deltakerne bruker sin egen ytringsfrihet – og er bevisst på hvordan sine ytringer påvirker andre. Deltakerne vil også, gjennom dialogen reflektere rundt ytringsansvar og hvordan ulike mennesker har ulike forutsetninger for å ytre basert på for eksempel, om de tilhører en minoritets- eller majoritetsbefolkning.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b-NO" b="1">
              <a:latin typeface="Calibri" panose="020F0502020204030204" pitchFamily="34" charset="0"/>
              <a:ea typeface="DengXian" panose="02010600030101010101" pitchFamily="2" charset="-122"/>
              <a:cs typeface="Arial" panose="020B0604020202020204" pitchFamily="34" charset="0"/>
            </a:endParaRPr>
          </a:p>
          <a:p>
            <a:pPr marL="228600" indent="-228600">
              <a:buAutoNum type="arabicPeriod"/>
            </a:pPr>
            <a:r>
              <a:rPr lang="nb-NO" b="1">
                <a:latin typeface="Calibri" panose="020F0502020204030204" pitchFamily="34" charset="0"/>
                <a:ea typeface="DengXian" panose="02010600030101010101" pitchFamily="2" charset="-122"/>
                <a:cs typeface="Arial" panose="020B0604020202020204" pitchFamily="34" charset="0"/>
              </a:rPr>
              <a:t> Oppsummering og veien videre: Hvordan kan vi hindre rasisme og diskriminering?: </a:t>
            </a:r>
            <a:r>
              <a:rPr lang="nb-NO">
                <a:latin typeface="Calibri" panose="020F0502020204030204" pitchFamily="34" charset="0"/>
                <a:ea typeface="DengXian" panose="02010600030101010101" pitchFamily="2" charset="-122"/>
                <a:cs typeface="Arial" panose="020B0604020202020204" pitchFamily="34" charset="0"/>
              </a:rPr>
              <a:t>La  diskuterer hvordan de selv kan forbygge og forhindre fordommer, rasisme og diskriminering. Sett av tid til spørsmål og tanker deltakerne måtte ha. </a:t>
            </a:r>
          </a:p>
          <a:p>
            <a:pPr marL="353221" indent="-353221">
              <a:lnSpc>
                <a:spcPct val="107000"/>
              </a:lnSpc>
              <a:buFont typeface="+mj-lt"/>
              <a:buAutoNum type="arabicPeriod"/>
            </a:pPr>
            <a:endParaRPr lang="nb-NO">
              <a:latin typeface="Calibri" panose="020F0502020204030204" pitchFamily="34" charset="0"/>
              <a:ea typeface="DengXian" panose="02010600030101010101" pitchFamily="2" charset="-122"/>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a:t>
            </a:fld>
            <a:endParaRPr lang="nb-NO"/>
          </a:p>
        </p:txBody>
      </p:sp>
    </p:spTree>
    <p:extLst>
      <p:ext uri="{BB962C8B-B14F-4D97-AF65-F5344CB8AC3E}">
        <p14:creationId xmlns:p14="http://schemas.microsoft.com/office/powerpoint/2010/main" val="155976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40699-CE2B-053C-2711-66374BA9602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A22384F-6710-B921-F9D9-CCFB4118AFE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21B9802-B305-CF4C-87ED-B0C97B815100}"/>
              </a:ext>
            </a:extLst>
          </p:cNvPr>
          <p:cNvSpPr>
            <a:spLocks noGrp="1"/>
          </p:cNvSpPr>
          <p:nvPr>
            <p:ph type="body" idx="1"/>
          </p:nvPr>
        </p:nvSpPr>
        <p:spPr/>
        <p:txBody>
          <a:bodyPr/>
          <a:lstStyle/>
          <a:p>
            <a:pPr defTabSz="941923">
              <a:lnSpc>
                <a:spcPct val="107000"/>
              </a:lnSpc>
              <a:spcAft>
                <a:spcPts val="824"/>
              </a:spcAft>
              <a:defRPr/>
            </a:pPr>
            <a:r>
              <a:rPr lang="nb-NO" b="1"/>
              <a:t>Hensikten med kortet:</a:t>
            </a:r>
            <a:endParaRPr lang="nn-NO"/>
          </a:p>
          <a:p>
            <a:pPr>
              <a:lnSpc>
                <a:spcPct val="107000"/>
              </a:lnSpc>
              <a:spcAft>
                <a:spcPts val="824"/>
              </a:spcAft>
            </a:pPr>
            <a:r>
              <a:rPr lang="nb-NO">
                <a:latin typeface="Calibri" panose="020F0502020204030204" pitchFamily="34" charset="0"/>
                <a:ea typeface="Calibri" panose="020F0502020204030204" pitchFamily="34" charset="0"/>
                <a:cs typeface="Times New Roman" panose="02020603050405020304" pitchFamily="18" charset="0"/>
              </a:rPr>
              <a:t>Hensikten med dette kortet er å skape økt bevissthet om at samer i dag har </a:t>
            </a:r>
            <a:r>
              <a:rPr lang="nb-NO" b="1">
                <a:latin typeface="Calibri" panose="020F0502020204030204" pitchFamily="34" charset="0"/>
                <a:ea typeface="Calibri" panose="020F0502020204030204" pitchFamily="34" charset="0"/>
                <a:cs typeface="Times New Roman" panose="02020603050405020304" pitchFamily="18" charset="0"/>
              </a:rPr>
              <a:t>spesielle rettigheter </a:t>
            </a:r>
            <a:r>
              <a:rPr lang="nb-NO">
                <a:latin typeface="Calibri" panose="020F0502020204030204" pitchFamily="34" charset="0"/>
                <a:ea typeface="Calibri" panose="020F0502020204030204" pitchFamily="34" charset="0"/>
                <a:cs typeface="Times New Roman" panose="02020603050405020304" pitchFamily="18" charset="0"/>
              </a:rPr>
              <a:t>som urfolk. Grunnlovsparagrafen sikrer samer retten til et eget folkevalgt råd (sametinget), retten til konsultasjon dersom noe skjer som påvirker deres folkegruppes kultur eller samfunnsliv spesielt, og retten til å kunne bruke sitt eget språk. Bestemmelsen ble tatt inn i grunnloven i 1988 (Kilde: </a:t>
            </a:r>
            <a:r>
              <a:rPr lang="nb-NO">
                <a:hlinkClick r:id="rId3"/>
              </a:rPr>
              <a:t>https://lovdata.no/dokument/NL/lov/1814-05-17-nn</a:t>
            </a:r>
            <a:r>
              <a:rPr lang="nb-NO"/>
              <a:t>).</a:t>
            </a:r>
            <a:r>
              <a:rPr lang="nb-NO">
                <a:latin typeface="+mn-lt"/>
                <a:ea typeface="Calibri" panose="020F0502020204030204" pitchFamily="34" charset="0"/>
                <a:cs typeface="Calibri"/>
              </a:rPr>
              <a:t> </a:t>
            </a:r>
          </a:p>
          <a:p>
            <a:pPr defTabSz="941923">
              <a:defRPr/>
            </a:pPr>
            <a:endParaRPr lang="nb-NO" b="1"/>
          </a:p>
          <a:p>
            <a:pPr defTabSz="941923">
              <a:defRPr/>
            </a:pPr>
            <a:r>
              <a:rPr lang="nb-NO" b="1"/>
              <a:t>Forslag til oppfølgingsspørsmål: </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Hva tror du denne loven innebærer i praksis?</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Hvordan ville det vært for samer uten en slik lov? </a:t>
            </a:r>
          </a:p>
          <a:p>
            <a:pPr marL="294351" indent="-294351">
              <a:lnSpc>
                <a:spcPct val="107000"/>
              </a:lnSpc>
              <a:buFont typeface="Arial" panose="020B0604020202020204" pitchFamily="34" charset="0"/>
              <a:buChar char="•"/>
            </a:pPr>
            <a:r>
              <a:rPr lang="nb-NO">
                <a:latin typeface="+mn-lt"/>
                <a:ea typeface="Calibri" panose="020F0502020204030204" pitchFamily="34" charset="0"/>
                <a:cs typeface="Calibri"/>
              </a:rPr>
              <a:t>Er disse rettighetene ulik noen av rettighetene som majoritetsbefolkningen i Norge har?</a:t>
            </a:r>
          </a:p>
          <a:p>
            <a:pPr marL="0" marR="0" lvl="0" indent="0" algn="l" defTabSz="914400" rtl="0" eaLnBrk="1" fontAlgn="auto" latinLnBrk="0" hangingPunct="1">
              <a:lnSpc>
                <a:spcPct val="107000"/>
              </a:lnSpc>
              <a:spcBef>
                <a:spcPts val="0"/>
              </a:spcBef>
              <a:spcAft>
                <a:spcPts val="824"/>
              </a:spcAft>
              <a:buClrTx/>
              <a:buSzTx/>
              <a:buFontTx/>
              <a:buNone/>
              <a:tabLst/>
              <a:defRPr/>
            </a:pPr>
            <a:endParaRPr lang="nb-NO">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24"/>
              </a:spcAft>
              <a:buClrTx/>
              <a:buSzTx/>
              <a:buFontTx/>
              <a:buNone/>
              <a:tabLst/>
              <a:defRPr/>
            </a:pPr>
            <a:r>
              <a:rPr lang="nb-NO">
                <a:latin typeface="Calibri" panose="020F0502020204030204" pitchFamily="34" charset="0"/>
                <a:ea typeface="Calibri" panose="020F0502020204030204" pitchFamily="34" charset="0"/>
                <a:cs typeface="Times New Roman" panose="02020603050405020304" pitchFamily="18" charset="0"/>
              </a:rPr>
              <a:t>Fornorskningspolitikken som norske myndigheter utførte fra ca. 1850 og rundt 100 år frem i tid, handlet om å assimilere samene inn i den norske majoritetskulturen. Den diskriminerende behandlingen samene ble utsatt for, har gitt store langvarige konsekvenser for samers språk, kultur og identitet. Les mer her: </a:t>
            </a:r>
            <a:r>
              <a:rPr lang="nn-NO">
                <a:hlinkClick r:id="rId4"/>
              </a:rPr>
              <a:t>https://samiskeveivisere.no/wp-content/uploads/2019/05/3-2005-fornorskning-av-samene-henry-minde.pdf</a:t>
            </a:r>
            <a:endParaRPr lang="nb-NO">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nb-NO">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nb-NO">
              <a:latin typeface="Calibri" panose="020F0502020204030204" pitchFamily="34" charset="0"/>
              <a:ea typeface="Calibri" panose="020F0502020204030204" pitchFamily="34" charset="0"/>
              <a:cs typeface="Times New Roman" panose="02020603050405020304" pitchFamily="18" charset="0"/>
            </a:endParaRPr>
          </a:p>
          <a:p>
            <a:pPr marL="353221" indent="-353221">
              <a:lnSpc>
                <a:spcPct val="107000"/>
              </a:lnSpc>
              <a:spcAft>
                <a:spcPts val="824"/>
              </a:spcAft>
              <a:buFont typeface="Symbol" panose="05050102010706020507" pitchFamily="18" charset="2"/>
              <a:buChar char=""/>
            </a:pPr>
            <a:endParaRPr lang="nb-NO">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a:extLst>
              <a:ext uri="{FF2B5EF4-FFF2-40B4-BE49-F238E27FC236}">
                <a16:creationId xmlns:a16="http://schemas.microsoft.com/office/drawing/2014/main" id="{CD4C7EC1-761B-6269-DDD5-341C2EDBF8F3}"/>
              </a:ext>
            </a:extLst>
          </p:cNvPr>
          <p:cNvSpPr>
            <a:spLocks noGrp="1"/>
          </p:cNvSpPr>
          <p:nvPr>
            <p:ph type="sldNum" sz="quarter" idx="5"/>
          </p:nvPr>
        </p:nvSpPr>
        <p:spPr/>
        <p:txBody>
          <a:bodyPr/>
          <a:lstStyle/>
          <a:p>
            <a:fld id="{450DA003-5BE0-994A-9B43-36366698BBB5}" type="slidenum">
              <a:rPr lang="nb-NO" smtClean="0"/>
              <a:t>20</a:t>
            </a:fld>
            <a:endParaRPr lang="nb-NO"/>
          </a:p>
        </p:txBody>
      </p:sp>
    </p:spTree>
    <p:extLst>
      <p:ext uri="{BB962C8B-B14F-4D97-AF65-F5344CB8AC3E}">
        <p14:creationId xmlns:p14="http://schemas.microsoft.com/office/powerpoint/2010/main" val="1769622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a:t>
            </a:r>
            <a:endParaRPr lang="nb-NO"/>
          </a:p>
          <a:p>
            <a:r>
              <a:rPr lang="nb-NO"/>
              <a:t>Her får deltakerne mulighet til å sette seg inn i en situasjon hvor omstendighetene, og </a:t>
            </a:r>
            <a:r>
              <a:rPr lang="nb-NO" b="1"/>
              <a:t>avsenders intensjon</a:t>
            </a:r>
            <a:r>
              <a:rPr lang="nb-NO"/>
              <a:t>, avgjør om diskriminering eller rasisme har skjedd. For mange kan dette være en vanskelig oppgave fordi de trolig ikke har opplevd å være på mottakersiden av rasisme og diskriminering. Mottaker kan oppfatte en kommentar annerledes enn hva sender egentlig mente. Her kan deltakerne forsøke å sette seg inn i hvordan Aisha opplevde dette. </a:t>
            </a:r>
          </a:p>
          <a:p>
            <a:endParaRPr lang="nb-NO" b="1"/>
          </a:p>
          <a:p>
            <a:pPr defTabSz="941923">
              <a:defRPr/>
            </a:pPr>
            <a:r>
              <a:rPr lang="nb-NO" b="1"/>
              <a:t>Forslag til oppfølgingsspørsmål: </a:t>
            </a:r>
          </a:p>
          <a:p>
            <a:pPr marL="176611" indent="-176611">
              <a:buFont typeface="Arial" panose="020B0604020202020204" pitchFamily="34" charset="0"/>
              <a:buChar char="•"/>
            </a:pPr>
            <a:r>
              <a:rPr lang="nb-NO"/>
              <a:t>Hvordan kan handlingen til sender oppfattes av mottakeren? </a:t>
            </a:r>
            <a:endParaRPr lang="nb-NO">
              <a:cs typeface="Calibri"/>
            </a:endParaRPr>
          </a:p>
          <a:p>
            <a:pPr marL="176611" indent="-176611">
              <a:buFont typeface="Arial"/>
              <a:buChar char="•"/>
            </a:pPr>
            <a:r>
              <a:rPr lang="nb-NO"/>
              <a:t>Hvorfor tror du at denne situasjonen kan tolkes som diskriminerende for noen?</a:t>
            </a:r>
            <a:endParaRPr lang="nb-NO">
              <a:cs typeface="Calibri" panose="020F0502020204030204"/>
            </a:endParaRPr>
          </a:p>
          <a:p>
            <a:pPr marL="176611" indent="-176611">
              <a:buFont typeface="Arial"/>
              <a:buChar char="•"/>
            </a:pPr>
            <a:r>
              <a:rPr lang="nb-NO">
                <a:cs typeface="Calibri" panose="020F0502020204030204"/>
              </a:rPr>
              <a:t>Hva tror du den fremmede kvinnen baserer sine fordommer på?</a:t>
            </a:r>
            <a:endParaRPr lang="nb-NO"/>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21</a:t>
            </a:fld>
            <a:endParaRPr lang="nb-NO"/>
          </a:p>
        </p:txBody>
      </p:sp>
    </p:spTree>
    <p:extLst>
      <p:ext uri="{BB962C8B-B14F-4D97-AF65-F5344CB8AC3E}">
        <p14:creationId xmlns:p14="http://schemas.microsoft.com/office/powerpoint/2010/main" val="2882228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a:solidFill>
                  <a:srgbClr val="000000"/>
                </a:solidFill>
                <a:effectLst/>
              </a:rPr>
              <a:t>Her er hensikten</a:t>
            </a:r>
            <a:r>
              <a:rPr lang="nb-NO" b="0"/>
              <a:t> er å skape refleksjon rundt </a:t>
            </a:r>
            <a:r>
              <a:rPr lang="nb-NO" b="1"/>
              <a:t>stereotypier </a:t>
            </a:r>
            <a:r>
              <a:rPr lang="nb-NO" b="0"/>
              <a:t>og</a:t>
            </a:r>
            <a:r>
              <a:rPr lang="nb-NO" b="1"/>
              <a:t> fordommer</a:t>
            </a:r>
            <a:r>
              <a:rPr lang="nb-NO" b="1" i="0">
                <a:solidFill>
                  <a:schemeClr val="tx1"/>
                </a:solidFill>
                <a:effectLst/>
              </a:rPr>
              <a:t> </a:t>
            </a:r>
            <a:r>
              <a:rPr lang="nb-NO" b="0" i="0">
                <a:solidFill>
                  <a:schemeClr val="tx1"/>
                </a:solidFill>
                <a:effectLst/>
              </a:rPr>
              <a:t>og hvordan man med utgangspunkt i en generalisert forestilling (hvordan man antar folk er) plasserer mennesker i grupper, særlig de menneskene man ikke kjenner.  Derimot, med de menneskene man kjenner godt, ser man gjerne kompleksiteten. Noe som gjør det mer utfordrende å plassere mennesker i en gruppe.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Dette er en historie som er hentet fra virkeligheten (kilde: </a:t>
            </a:r>
            <a:r>
              <a:rPr lang="nb-NO">
                <a:hlinkClick r:id="rId3"/>
              </a:rPr>
              <a:t>https://antirasistisk.no/takk/</a:t>
            </a:r>
            <a:r>
              <a:rPr lang="nb-NO"/>
              <a:t>). Ved å vise til ekte opplevelser kan dette være med å gjøre tematikken enda mer realistisk for deltakerne. </a:t>
            </a:r>
          </a:p>
          <a:p>
            <a:endParaRPr lang="nb-NO" b="1"/>
          </a:p>
          <a:p>
            <a:pPr defTabSz="941923">
              <a:defRPr/>
            </a:pPr>
            <a:r>
              <a:rPr lang="nb-NO" b="1"/>
              <a:t>Forslag til oppfølgingsspørsmål: </a:t>
            </a:r>
          </a:p>
          <a:p>
            <a:pPr marL="176611" indent="-176611">
              <a:buFont typeface="Arial"/>
              <a:buChar char="•"/>
            </a:pPr>
            <a:r>
              <a:rPr lang="nb-NO"/>
              <a:t>Hva tror du politimannen mener med «mange som deg»? </a:t>
            </a:r>
          </a:p>
          <a:p>
            <a:pPr marL="176611" indent="-176611">
              <a:buFont typeface="Arial"/>
              <a:buChar char="•"/>
            </a:pPr>
            <a:r>
              <a:rPr lang="nb-NO"/>
              <a:t>Hvordan tror du denne kommentaren påvirker mottakeren?</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sz="1200">
              <a:effectLst/>
              <a:latin typeface="Segoe UI" panose="020B0502040204020203" pitchFamily="34" charset="0"/>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sz="1200">
                <a:effectLst/>
                <a:latin typeface="Segoe UI" panose="020B0502040204020203" pitchFamily="34" charset="0"/>
              </a:rPr>
              <a:t>Vi har alle identitetsmarkører (jente, gutt, skeiv, ung, gammel) og vi kan alle være bærere av minoritetsmarkører avhengig av konteksten vi er i. Minoritetsmarkører er ikke noe en alltid kan velge å ta av eller på. En minoritetsmarkør kan for eksempel være karakteristikker eller kjennetegn ved utseende, E</a:t>
            </a:r>
            <a:r>
              <a:rPr lang="nb-NO"/>
              <a:t>ksempler på minoritetsmarkører i Norge kan være hudfarge og klesdrakt. </a:t>
            </a:r>
          </a:p>
          <a:p>
            <a:pPr marL="0" marR="0" lvl="0" indent="0" algn="l" defTabSz="941923" rtl="0" eaLnBrk="1" fontAlgn="auto" latinLnBrk="0" hangingPunct="1">
              <a:lnSpc>
                <a:spcPct val="100000"/>
              </a:lnSpc>
              <a:spcBef>
                <a:spcPts val="0"/>
              </a:spcBef>
              <a:spcAft>
                <a:spcPts val="0"/>
              </a:spcAft>
              <a:buClrTx/>
              <a:buSzTx/>
              <a:buFontTx/>
              <a:buNone/>
              <a:tabLst/>
              <a:defRPr/>
            </a:pPr>
            <a:endParaRPr lang="nb-NO" sz="1200">
              <a:effectLst/>
              <a:latin typeface="Segoe UI" panose="020B0502040204020203" pitchFamily="34" charset="0"/>
            </a:endParaRPr>
          </a:p>
          <a:p>
            <a:pPr marL="0" marR="0" lvl="0" indent="0" algn="l" defTabSz="941923" rtl="0" eaLnBrk="1" fontAlgn="auto" latinLnBrk="0" hangingPunct="1">
              <a:lnSpc>
                <a:spcPct val="100000"/>
              </a:lnSpc>
              <a:spcBef>
                <a:spcPts val="0"/>
              </a:spcBef>
              <a:spcAft>
                <a:spcPts val="0"/>
              </a:spcAft>
              <a:buClrTx/>
              <a:buSzTx/>
              <a:buFontTx/>
              <a:buNone/>
              <a:tabLst/>
              <a:defRPr/>
            </a:pPr>
            <a:endParaRPr lang="nb-NO"/>
          </a:p>
          <a:p>
            <a:endParaRPr lang="nb-NO"/>
          </a:p>
          <a:p>
            <a:pPr marL="176611" indent="-176611">
              <a:buFont typeface="Arial"/>
              <a:buChar char="•"/>
            </a:pPr>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22</a:t>
            </a:fld>
            <a:endParaRPr lang="nb-NO"/>
          </a:p>
        </p:txBody>
      </p:sp>
    </p:spTree>
    <p:extLst>
      <p:ext uri="{BB962C8B-B14F-4D97-AF65-F5344CB8AC3E}">
        <p14:creationId xmlns:p14="http://schemas.microsoft.com/office/powerpoint/2010/main" val="2306445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cs typeface="Calibri"/>
              </a:rPr>
              <a:t>Hensikten med kortet: </a:t>
            </a:r>
          </a:p>
          <a:p>
            <a:pPr defTabSz="941923">
              <a:defRPr/>
            </a:pPr>
            <a:r>
              <a:rPr lang="nb-NO">
                <a:cs typeface="Calibri"/>
              </a:rPr>
              <a:t>I 1999 sluttet Norge seg til Europarådets rammekonvensjon for beskyttelsen av nasjonale minoriteter. Selv om det ikke finnes en entydig definisjon av nasjonale minoriteter blant europeiske land, har nasjonale minoriteter som regel til felles at de har vært i landet over en lang periode. På grunn av den historiske tilknytningen skiller nasjonale minoriteter seg fra andre etniske minoriteter som har innvandret i nyere tid (Kilde: </a:t>
            </a:r>
            <a:r>
              <a:rPr lang="nb-NO">
                <a:hlinkClick r:id="rId3"/>
              </a:rPr>
              <a:t>https://www.regjeringen.no/no/tema/urfolk-og-minoriteter/nasjonale-minoriteter/midtspalte/europaradets-rammekonvensjon/id86935/</a:t>
            </a:r>
            <a:r>
              <a:rPr lang="nb-NO"/>
              <a:t>) </a:t>
            </a:r>
          </a:p>
          <a:p>
            <a:pPr defTabSz="941923">
              <a:defRPr/>
            </a:pPr>
            <a:endParaRPr lang="nb-NO"/>
          </a:p>
          <a:p>
            <a:pPr marL="0" marR="0" lvl="0" indent="0" algn="l" defTabSz="941923" rtl="0" eaLnBrk="1" fontAlgn="auto" latinLnBrk="0" hangingPunct="1">
              <a:lnSpc>
                <a:spcPct val="100000"/>
              </a:lnSpc>
              <a:spcBef>
                <a:spcPts val="0"/>
              </a:spcBef>
              <a:spcAft>
                <a:spcPts val="0"/>
              </a:spcAft>
              <a:buClrTx/>
              <a:buSzTx/>
              <a:buFontTx/>
              <a:buNone/>
              <a:tabLst/>
              <a:defRPr/>
            </a:pPr>
            <a:r>
              <a:rPr lang="nb-NO"/>
              <a:t>Ved å gi folkegrupper en slik status signaliserer Norge at dette er grupper som også har en tilknytning til landet – og er et tydelig grep for å motvirke </a:t>
            </a:r>
            <a:r>
              <a:rPr lang="nb-NO" b="1"/>
              <a:t>negative syn </a:t>
            </a:r>
            <a:r>
              <a:rPr lang="nb-NO" b="0"/>
              <a:t>og</a:t>
            </a:r>
            <a:r>
              <a:rPr lang="nb-NO" b="1"/>
              <a:t> holdninger. </a:t>
            </a:r>
          </a:p>
          <a:p>
            <a:pPr defTabSz="941923">
              <a:defRPr/>
            </a:pPr>
            <a:endParaRPr lang="nb-NO"/>
          </a:p>
          <a:p>
            <a:pPr defTabSz="941923">
              <a:defRPr/>
            </a:pPr>
            <a:r>
              <a:rPr lang="nb-NO" b="1"/>
              <a:t>Forslag til oppfølgingsspørsmål: </a:t>
            </a:r>
          </a:p>
          <a:p>
            <a:pPr marL="176611" indent="-176611">
              <a:buFont typeface="Arial"/>
              <a:buChar char="•"/>
            </a:pPr>
            <a:r>
              <a:rPr lang="nb-NO">
                <a:cs typeface="Calibri"/>
              </a:rPr>
              <a:t>Hvorfor tror dere at Europarådet har laget et slikt rammeverk for å beskytte nasjonale minoriteter?</a:t>
            </a:r>
          </a:p>
          <a:p>
            <a:pPr marL="176611" indent="-176611">
              <a:buFont typeface="Arial"/>
              <a:buChar char="•"/>
            </a:pPr>
            <a:r>
              <a:rPr lang="nb-NO">
                <a:cs typeface="Calibri"/>
              </a:rPr>
              <a:t>Hva vet du om disse minoritetenes historiske tilknytning til Norge?</a:t>
            </a:r>
          </a:p>
        </p:txBody>
      </p:sp>
      <p:sp>
        <p:nvSpPr>
          <p:cNvPr id="4" name="Plassholder for lysbildenummer 3"/>
          <p:cNvSpPr>
            <a:spLocks noGrp="1"/>
          </p:cNvSpPr>
          <p:nvPr>
            <p:ph type="sldNum" sz="quarter" idx="5"/>
          </p:nvPr>
        </p:nvSpPr>
        <p:spPr/>
        <p:txBody>
          <a:bodyPr/>
          <a:lstStyle/>
          <a:p>
            <a:fld id="{450DA003-5BE0-994A-9B43-36366698BBB5}" type="slidenum">
              <a:rPr lang="nb-NO" smtClean="0"/>
              <a:t>23</a:t>
            </a:fld>
            <a:endParaRPr lang="nb-NO"/>
          </a:p>
        </p:txBody>
      </p:sp>
    </p:spTree>
    <p:extLst>
      <p:ext uri="{BB962C8B-B14F-4D97-AF65-F5344CB8AC3E}">
        <p14:creationId xmlns:p14="http://schemas.microsoft.com/office/powerpoint/2010/main" val="1148033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49288" y="1112838"/>
            <a:ext cx="5341937" cy="3005137"/>
          </a:xfrm>
        </p:spPr>
      </p:sp>
      <p:sp>
        <p:nvSpPr>
          <p:cNvPr id="3" name="Plassholder for notater 2"/>
          <p:cNvSpPr>
            <a:spLocks noGrp="1"/>
          </p:cNvSpPr>
          <p:nvPr>
            <p:ph type="body" idx="1"/>
          </p:nvPr>
        </p:nvSpPr>
        <p:spPr/>
        <p:txBody>
          <a:bodyPr/>
          <a:lstStyle/>
          <a:p>
            <a:pPr defTabSz="915078">
              <a:defRPr/>
            </a:pPr>
            <a:r>
              <a:rPr lang="nb-NO" b="1"/>
              <a:t>Hensikten med kortet: </a:t>
            </a:r>
          </a:p>
          <a:p>
            <a:r>
              <a:rPr lang="nb-NO" b="0"/>
              <a:t>Dette kortet ønsker å belyse at uttalelser og spørsmål kan oppleves annerledes enn hva avsender muligens hadde som hensikt. Målet er å bevisstgjøre deltakerne på at enkelte uttalelser kan oppleves </a:t>
            </a:r>
            <a:r>
              <a:rPr lang="nb-NO" b="1"/>
              <a:t>krenkende </a:t>
            </a:r>
            <a:r>
              <a:rPr lang="nb-NO" b="0"/>
              <a:t>eller</a:t>
            </a:r>
            <a:r>
              <a:rPr lang="nb-NO" b="1"/>
              <a:t> fornærmende</a:t>
            </a:r>
            <a:r>
              <a:rPr lang="nb-NO" b="0"/>
              <a:t>. Hva som oppleves som «innenfor å si» i en samtale vil også avhenge av kontekst og variere fra person til person.   </a:t>
            </a:r>
            <a:endParaRPr lang="nb-NO" b="1"/>
          </a:p>
          <a:p>
            <a:endParaRPr lang="nb-NO" b="1"/>
          </a:p>
          <a:p>
            <a:r>
              <a:rPr lang="nb-NO" b="1"/>
              <a:t>Oppfølgingsspørsmål:</a:t>
            </a:r>
          </a:p>
          <a:p>
            <a:pPr marL="166564" indent="-166564">
              <a:buFont typeface="Arial" panose="020B0604020202020204" pitchFamily="34" charset="0"/>
              <a:buChar char="•"/>
            </a:pPr>
            <a:r>
              <a:rPr lang="nb-NO"/>
              <a:t>Hvorfor tror du folk stiller slike spørsmål? </a:t>
            </a:r>
          </a:p>
          <a:p>
            <a:pPr marL="166564" marR="0" lvl="0" indent="-1665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Oppfatter du spørsmålene som krenkende eller uskyldig nysgjerrige?</a:t>
            </a:r>
            <a:endParaRPr lang="nb-NO">
              <a:cs typeface="Calibri" panose="020F0502020204030204"/>
            </a:endParaRPr>
          </a:p>
          <a:p>
            <a:pPr marL="166564" indent="-166564">
              <a:buFont typeface="Arial" panose="020B0604020202020204" pitchFamily="34" charset="0"/>
              <a:buChar char="•"/>
            </a:pPr>
            <a:r>
              <a:rPr lang="nb-NO"/>
              <a:t>Hvordan ville du reagert hvis du hørte spørsmål som dette?</a:t>
            </a:r>
            <a:endParaRPr lang="nb-NO">
              <a:cs typeface="Calibri"/>
            </a:endParaRPr>
          </a:p>
          <a:p>
            <a:pPr marL="166564" indent="-166564">
              <a:buFont typeface="Arial" panose="020B0604020202020204" pitchFamily="34" charset="0"/>
              <a:buChar char="•"/>
            </a:pPr>
            <a:r>
              <a:rPr lang="nb-NO"/>
              <a:t>Spiller konteksten spørsmålene stilles i noen rolle for om de oppfattes krenkende? Hvis du mener det – forklar hvorfor.</a:t>
            </a:r>
            <a:endParaRPr lang="nb-NO">
              <a:cs typeface="Calibri" panose="020F0502020204030204"/>
            </a:endParaRPr>
          </a:p>
          <a:p>
            <a:endParaRPr lang="nb-NO" b="0" u="none"/>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24</a:t>
            </a:fld>
            <a:endParaRPr lang="nb-NO"/>
          </a:p>
        </p:txBody>
      </p:sp>
    </p:spTree>
    <p:extLst>
      <p:ext uri="{BB962C8B-B14F-4D97-AF65-F5344CB8AC3E}">
        <p14:creationId xmlns:p14="http://schemas.microsoft.com/office/powerpoint/2010/main" val="125522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19200"/>
            <a:ext cx="5849938" cy="3290888"/>
          </a:xfrm>
        </p:spPr>
      </p:sp>
      <p:sp>
        <p:nvSpPr>
          <p:cNvPr id="3" name="Plassholder for notater 2"/>
          <p:cNvSpPr>
            <a:spLocks noGrp="1"/>
          </p:cNvSpPr>
          <p:nvPr>
            <p:ph type="body" idx="1"/>
          </p:nvPr>
        </p:nvSpPr>
        <p:spPr/>
        <p:txBody>
          <a:bodyPr/>
          <a:lstStyle/>
          <a:p>
            <a:pPr defTabSz="915078">
              <a:defRPr/>
            </a:pPr>
            <a:r>
              <a:rPr lang="nb-NO" b="1"/>
              <a:t>Hensikten med kortet: </a:t>
            </a:r>
          </a:p>
          <a:p>
            <a:pPr defTabSz="915078">
              <a:defRPr/>
            </a:pPr>
            <a:r>
              <a:rPr lang="nb-NO"/>
              <a:t>Her får deltakerne mulighet til å reflektere rundt hvordan synet på jødene har vært i Norge. Dette utsagnet viser til den første </a:t>
            </a:r>
            <a:r>
              <a:rPr lang="nb-NO" b="1"/>
              <a:t>systematiske rasistiske loven </a:t>
            </a:r>
            <a:r>
              <a:rPr lang="nb-NO"/>
              <a:t>i Norge (etter frigjøringen i 1814). I dag har jøder i Norge status som nasjonal minoritet. De er en av Norges fem nasjonale minoriteter som alle fikk denne statusen vedtatt i 1998. Det finnes ingen tydelig internasjonal definisjon av hva en nasjonal minoritet er. I Norge regnes nasjonale minoriteter som grupper med lang historisk tilknytning til landet. </a:t>
            </a:r>
          </a:p>
          <a:p>
            <a:pPr defTabSz="915078">
              <a:defRPr/>
            </a:pPr>
            <a:endParaRPr lang="nb-NO"/>
          </a:p>
          <a:p>
            <a:pPr defTabSz="915078">
              <a:defRPr/>
            </a:pPr>
            <a:r>
              <a:rPr lang="nb-NO" b="0" i="0">
                <a:solidFill>
                  <a:schemeClr val="tx1"/>
                </a:solidFill>
                <a:effectLst/>
                <a:highlight>
                  <a:srgbClr val="F3F4F4"/>
                </a:highlight>
                <a:latin typeface="+mn-lt"/>
              </a:rPr>
              <a:t>U</a:t>
            </a:r>
            <a:r>
              <a:rPr lang="nb-NO" b="0" i="0">
                <a:solidFill>
                  <a:srgbClr val="203E51"/>
                </a:solidFill>
                <a:effectLst/>
                <a:highlight>
                  <a:srgbClr val="F3F4F4"/>
                </a:highlight>
                <a:latin typeface="Publico text"/>
              </a:rPr>
              <a:t>testengingen av jødene kom til som en følge av politisk, sosialt og økonomisk funderte fordommer. Det ble argumentert med at jødene var grådige, for mektige, for dyktige innen handel, at deres mål var verdensherredømme, og at deres tro ikke lot seg forene med Grunnloven. </a:t>
            </a:r>
            <a:r>
              <a:rPr lang="nb-NO"/>
              <a:t>(Kilde: </a:t>
            </a:r>
            <a:r>
              <a:rPr lang="nb-NO">
                <a:hlinkClick r:id="rId3"/>
              </a:rPr>
              <a:t>https://snl.no/J%C3%B8denes_historie_i_Norge</a:t>
            </a:r>
            <a:r>
              <a:rPr lang="nb-NO">
                <a:ea typeface="+mn-ea"/>
                <a:cs typeface="+mn-cs"/>
              </a:rPr>
              <a:t>) </a:t>
            </a:r>
            <a:endParaRPr lang="nb-NO">
              <a:ea typeface="Calibri" panose="020F0502020204030204"/>
              <a:cs typeface="Calibri" panose="020F0502020204030204"/>
            </a:endParaRPr>
          </a:p>
          <a:p>
            <a:endParaRPr lang="nb-NO"/>
          </a:p>
          <a:p>
            <a:pPr defTabSz="915078">
              <a:defRPr/>
            </a:pPr>
            <a:r>
              <a:rPr lang="nb-NO" b="1"/>
              <a:t>Forslag til oppfølgingsspørsmål: </a:t>
            </a:r>
          </a:p>
          <a:p>
            <a:pPr marL="171578" indent="-171578">
              <a:buFont typeface="Arial" panose="020B0604020202020204" pitchFamily="34" charset="0"/>
              <a:buChar char="•"/>
            </a:pPr>
            <a:r>
              <a:rPr lang="nb-NO"/>
              <a:t>Hva lå til grunn for en slik lov tror dere? </a:t>
            </a:r>
            <a:endParaRPr lang="nb-NO">
              <a:ea typeface="Calibri"/>
              <a:cs typeface="Calibri"/>
            </a:endParaRPr>
          </a:p>
          <a:p>
            <a:pPr marL="171578" indent="-171578">
              <a:buFont typeface="Arial" panose="020B0604020202020204" pitchFamily="34" charset="0"/>
              <a:buChar char="•"/>
            </a:pPr>
            <a:r>
              <a:rPr lang="nb-NO"/>
              <a:t>Tror du jødenes rettigheter er bedre i Norge i dag? </a:t>
            </a:r>
            <a:endParaRPr lang="nb-NO">
              <a:cs typeface="Calibri"/>
            </a:endParaRPr>
          </a:p>
          <a:p>
            <a:pPr marL="171578" indent="-171578">
              <a:buFont typeface="Arial" panose="020B0604020202020204" pitchFamily="34" charset="0"/>
              <a:buChar char="•"/>
            </a:pPr>
            <a:r>
              <a:rPr lang="nb-NO"/>
              <a:t>Er det andre minoriteter som opplever rasisme i Norge i dag?</a:t>
            </a:r>
            <a:endParaRPr lang="nb-NO">
              <a:cs typeface="Calibri"/>
            </a:endParaRPr>
          </a:p>
          <a:p>
            <a:pPr defTabSz="915078">
              <a:defRPr/>
            </a:pPr>
            <a:endParaRPr lang="nb-NO" sz="2000" b="1"/>
          </a:p>
        </p:txBody>
      </p:sp>
      <p:sp>
        <p:nvSpPr>
          <p:cNvPr id="4" name="Plassholder for lysbildenummer 3"/>
          <p:cNvSpPr>
            <a:spLocks noGrp="1"/>
          </p:cNvSpPr>
          <p:nvPr>
            <p:ph type="sldNum" sz="quarter" idx="5"/>
          </p:nvPr>
        </p:nvSpPr>
        <p:spPr/>
        <p:txBody>
          <a:bodyPr/>
          <a:lstStyle/>
          <a:p>
            <a:fld id="{450DA003-5BE0-994A-9B43-36366698BBB5}" type="slidenum">
              <a:rPr lang="nb-NO" smtClean="0"/>
              <a:t>25</a:t>
            </a:fld>
            <a:endParaRPr lang="nb-NO"/>
          </a:p>
        </p:txBody>
      </p:sp>
    </p:spTree>
    <p:extLst>
      <p:ext uri="{BB962C8B-B14F-4D97-AF65-F5344CB8AC3E}">
        <p14:creationId xmlns:p14="http://schemas.microsoft.com/office/powerpoint/2010/main" val="1566032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cs typeface="Calibri"/>
            </a:endParaRPr>
          </a:p>
          <a:p>
            <a:pPr marL="0" marR="0" lvl="0" indent="0" algn="l" defTabSz="941923" rtl="0" eaLnBrk="1" fontAlgn="auto" latinLnBrk="0" hangingPunct="1">
              <a:lnSpc>
                <a:spcPct val="100000"/>
              </a:lnSpc>
              <a:spcBef>
                <a:spcPts val="0"/>
              </a:spcBef>
              <a:spcAft>
                <a:spcPts val="0"/>
              </a:spcAft>
              <a:buClrTx/>
              <a:buSzTx/>
              <a:buFontTx/>
              <a:buNone/>
              <a:tabLst/>
              <a:defRPr/>
            </a:pPr>
            <a:r>
              <a:rPr lang="nb-NO"/>
              <a:t>Her beskrives en situasjon mellom en student og en professor. Her får deltakerne en mulighet til å reflektere rundt avsenderens bedømming av personens faglige forutsetninger basert på etnisitet. Dette er en historie som er hentet fra virkeligheten (kilde: </a:t>
            </a:r>
            <a:r>
              <a:rPr lang="nb-NO">
                <a:hlinkClick r:id="rId3"/>
              </a:rPr>
              <a:t>https://antirasistisk.no/takk/</a:t>
            </a:r>
            <a:r>
              <a:rPr lang="nb-NO"/>
              <a:t>).</a:t>
            </a:r>
            <a:r>
              <a:rPr lang="nb-NO" b="1"/>
              <a:t> </a:t>
            </a:r>
            <a:r>
              <a:rPr lang="nb-NO"/>
              <a:t>Ved å vise til ekte opplevelser kan dette være med å gjøre tematikken enda mer realistisk for deltakerne, og på samme tid skape enda bedre forståelse for menneskene som opplever dette. </a:t>
            </a: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Forslag til oppfølgingsspørsmål:  </a:t>
            </a:r>
          </a:p>
          <a:p>
            <a:pPr marL="171450" indent="-171450">
              <a:buFont typeface="Arial" panose="020B0604020202020204" pitchFamily="34" charset="0"/>
              <a:buChar char="•"/>
            </a:pPr>
            <a:r>
              <a:rPr lang="nb-NO"/>
              <a:t>Hvilke tanker ville du gjort deg om du fikk denne tilbakemeldingen på en oppgave?</a:t>
            </a:r>
          </a:p>
          <a:p>
            <a:pPr marL="171450" indent="-171450">
              <a:buFont typeface="Arial" panose="020B0604020202020204" pitchFamily="34" charset="0"/>
              <a:buChar char="•"/>
            </a:pPr>
            <a:r>
              <a:rPr lang="nb-NO"/>
              <a:t>Hvordan kan denne kommentaren påvirke studenten? </a:t>
            </a:r>
          </a:p>
          <a:p>
            <a:pPr marL="171450" indent="-171450">
              <a:buFont typeface="Arial" panose="020B0604020202020204" pitchFamily="34" charset="0"/>
              <a:buChar char="•"/>
            </a:pPr>
            <a:r>
              <a:rPr lang="nb-NO"/>
              <a:t>Hva tror du hensikten til professoren er med denne kommentaren? Spiller det en rolle?</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26</a:t>
            </a:fld>
            <a:endParaRPr lang="nb-NO"/>
          </a:p>
        </p:txBody>
      </p:sp>
    </p:spTree>
    <p:extLst>
      <p:ext uri="{BB962C8B-B14F-4D97-AF65-F5344CB8AC3E}">
        <p14:creationId xmlns:p14="http://schemas.microsoft.com/office/powerpoint/2010/main" val="972196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a:latin typeface="AmnestyTradeGothic"/>
              </a:rPr>
              <a:t>Hensikten med kortet: </a:t>
            </a:r>
          </a:p>
          <a:p>
            <a:pPr algn="l"/>
            <a:r>
              <a:rPr lang="nb-NO" sz="1800">
                <a:latin typeface="AmnestyTradeGothic"/>
              </a:rPr>
              <a:t>Her blir deltakerne presentert for tre helt sentrale aspekter for å forebygge av rasisme. Henvis gjerne til Kofi </a:t>
            </a:r>
            <a:r>
              <a:rPr lang="nn-NO" sz="1800">
                <a:latin typeface="AmnestyTradeGothic"/>
              </a:rPr>
              <a:t>Annan og hans arbeid for </a:t>
            </a:r>
            <a:r>
              <a:rPr lang="nb-NO" sz="1800">
                <a:latin typeface="AmnestyTradeGothic"/>
              </a:rPr>
              <a:t>antirasisme. I følge han skal man</a:t>
            </a:r>
            <a:r>
              <a:rPr lang="nb-NO"/>
              <a:t> møte:  </a:t>
            </a:r>
            <a:endParaRPr lang="nb-NO">
              <a:ea typeface="Calibri"/>
              <a:cs typeface="Calibri"/>
            </a:endParaRPr>
          </a:p>
          <a:p>
            <a:endParaRPr lang="nb-NO">
              <a:ea typeface="Calibri"/>
              <a:cs typeface="Calibri"/>
            </a:endParaRPr>
          </a:p>
          <a:p>
            <a:pPr marL="228600" indent="-228600">
              <a:buAutoNum type="arabicPeriod"/>
            </a:pPr>
            <a:r>
              <a:rPr lang="nb-NO"/>
              <a:t>Uvitenhet med kunnskap </a:t>
            </a:r>
            <a:endParaRPr lang="nb-NO">
              <a:ea typeface="Calibri"/>
              <a:cs typeface="Calibri"/>
            </a:endParaRPr>
          </a:p>
          <a:p>
            <a:pPr marL="228600" indent="-228600">
              <a:buAutoNum type="arabicPeriod"/>
            </a:pPr>
            <a:r>
              <a:rPr lang="nb-NO"/>
              <a:t>Fordommer med toleranse</a:t>
            </a:r>
            <a:endParaRPr lang="nb-NO">
              <a:ea typeface="Calibri"/>
              <a:cs typeface="Calibri"/>
            </a:endParaRPr>
          </a:p>
          <a:p>
            <a:pPr marL="228600" indent="-228600">
              <a:buAutoNum type="arabicPeriod"/>
            </a:pPr>
            <a:r>
              <a:rPr lang="nb-NO"/>
              <a:t>Ekskluderte mennesker med generøsitet </a:t>
            </a:r>
            <a:endParaRPr lang="nb-NO">
              <a:ea typeface="Calibri"/>
              <a:cs typeface="Calibri"/>
            </a:endParaRPr>
          </a:p>
          <a:p>
            <a:endParaRPr lang="nb-NO">
              <a:ea typeface="Calibri"/>
              <a:cs typeface="Calibri"/>
            </a:endParaRPr>
          </a:p>
          <a:p>
            <a:r>
              <a:rPr lang="nb-NO">
                <a:cs typeface="Calibri"/>
              </a:rPr>
              <a:t>Sitatet er hentet fra: </a:t>
            </a:r>
            <a:r>
              <a:rPr lang="en-US">
                <a:hlinkClick r:id="rId3">
                  <a:extLst>
                    <a:ext uri="{A12FA001-AC4F-418D-AE19-62706E023703}">
                      <ahyp:hlinkClr xmlns:ahyp="http://schemas.microsoft.com/office/drawing/2018/hyperlinkcolor" val="tx"/>
                    </a:ext>
                  </a:extLst>
                </a:hlinkClick>
              </a:rPr>
              <a:t>https://press.un.org/en/1999/19990316.sgsm6927.html</a:t>
            </a:r>
            <a:endParaRPr lang="en-US">
              <a:ea typeface="Calibri"/>
              <a:cs typeface="Calibri"/>
              <a:hlinkClick r:id="rId3">
                <a:extLst>
                  <a:ext uri="{A12FA001-AC4F-418D-AE19-62706E023703}">
                    <ahyp:hlinkClr xmlns:ahyp="http://schemas.microsoft.com/office/drawing/2018/hyperlinkcolor" val="tx"/>
                  </a:ext>
                </a:extLst>
              </a:hlinkClick>
            </a:endParaRPr>
          </a:p>
          <a:p>
            <a:pPr marL="228600" indent="-228600">
              <a:buAutoNum type="arabicPeriod"/>
            </a:pPr>
            <a:endParaRPr lang="nb-NO">
              <a:ea typeface="Calibri"/>
              <a:cs typeface="Calibri"/>
            </a:endParaRPr>
          </a:p>
          <a:p>
            <a:pPr defTabSz="888340">
              <a:defRPr/>
            </a:pPr>
            <a:r>
              <a:rPr lang="nb-NO" b="1"/>
              <a:t>Forslag til oppfølgingsspørsmål:  </a:t>
            </a:r>
            <a:endParaRPr lang="nb-NO" b="1">
              <a:ea typeface="Calibri"/>
              <a:cs typeface="Calibri"/>
            </a:endParaRPr>
          </a:p>
          <a:p>
            <a:pPr marL="171450" indent="-171450">
              <a:buFont typeface="Arial"/>
              <a:buChar char="•"/>
            </a:pPr>
            <a:r>
              <a:rPr lang="nb-NO">
                <a:cs typeface="Calibri"/>
              </a:rPr>
              <a:t>Hvorfor tror du at han foreslår kunnskap, toleranse og generøsitet som tiltak for en rasismefri verden?</a:t>
            </a:r>
            <a:endParaRPr lang="nb-NO">
              <a:ea typeface="Calibri"/>
              <a:cs typeface="Calibri"/>
            </a:endParaRPr>
          </a:p>
          <a:p>
            <a:pPr marL="171450" indent="-171450">
              <a:buFont typeface="Arial"/>
              <a:buChar char="•"/>
            </a:pPr>
            <a:r>
              <a:rPr lang="nb-NO" sz="1800">
                <a:effectLst/>
                <a:latin typeface="Segoe UI"/>
                <a:cs typeface="Segoe UI"/>
              </a:rPr>
              <a:t>Hva kan det bety for deg å møte fordommer mot deg med toleranse? Hadde du klart å gjøre det?</a:t>
            </a:r>
          </a:p>
          <a:p>
            <a:pPr marL="171450" indent="-171450">
              <a:buFont typeface="Arial"/>
              <a:buChar char="•"/>
            </a:pPr>
            <a:r>
              <a:rPr lang="nb-NO" sz="1800">
                <a:effectLst/>
                <a:latin typeface="Segoe UI"/>
                <a:cs typeface="Segoe UI"/>
              </a:rPr>
              <a:t>Hva tenker du om Kofi Annans forslag for å tilintetgjøre rasisme?</a:t>
            </a:r>
          </a:p>
          <a:p>
            <a:pPr marL="171450" indent="-171450">
              <a:buFont typeface="Arial"/>
              <a:buChar char="•"/>
            </a:pPr>
            <a:endParaRPr lang="nb-NO" sz="1800">
              <a:effectLst/>
              <a:latin typeface="Segoe UI" panose="020B0502040204020203" pitchFamily="34" charset="0"/>
              <a:cs typeface="Segoe UI"/>
            </a:endParaRPr>
          </a:p>
          <a:p>
            <a:pPr marL="0" indent="0">
              <a:buFont typeface="Arial"/>
              <a:buNone/>
            </a:pPr>
            <a:endParaRPr lang="nb-NO" sz="1800">
              <a:effectLst/>
              <a:latin typeface="Segoe UI" panose="020B0502040204020203" pitchFamily="34" charset="0"/>
              <a:cs typeface="Segoe UI"/>
            </a:endParaRPr>
          </a:p>
          <a:p>
            <a:pPr marL="0" indent="0">
              <a:buFont typeface="Arial"/>
              <a:buNone/>
            </a:pPr>
            <a:endParaRPr lang="nb-NO">
              <a:ea typeface="Calibri"/>
              <a:cs typeface="Calibri"/>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27</a:t>
            </a:fld>
            <a:endParaRPr lang="nb-NO"/>
          </a:p>
        </p:txBody>
      </p:sp>
    </p:spTree>
    <p:extLst>
      <p:ext uri="{BB962C8B-B14F-4D97-AF65-F5344CB8AC3E}">
        <p14:creationId xmlns:p14="http://schemas.microsoft.com/office/powerpoint/2010/main" val="3073678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Hensikten med kortet: </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Dette er påstanden dere startet dialogaktiviteten med. </a:t>
            </a:r>
            <a:r>
              <a:rPr lang="nb-NO" sz="1200" kern="1200">
                <a:solidFill>
                  <a:schemeClr val="tx1"/>
                </a:solidFill>
                <a:effectLst/>
                <a:latin typeface="+mn-lt"/>
                <a:ea typeface="+mn-ea"/>
                <a:cs typeface="+mn-cs"/>
              </a:rPr>
              <a:t>Påstanden er ment å fremme forståelsen av at rasisme eksisterer på ulike nivåer, og hvorfor det er viktig å bekjempe dette. </a:t>
            </a:r>
            <a:r>
              <a:rPr lang="nb-NO"/>
              <a:t>Når påstanden kommer igjen mot slutten av dialogøvelsen, åpnes det opp for at deltakerne har vært i en prosess og kan ha endret sin oppfatning til påstanden. Hensikten er å undersøke hvilke refleksjoner deltakerne gjør seg nå.</a:t>
            </a:r>
            <a:r>
              <a:rPr lang="nb-NO" sz="1200" kern="1200">
                <a:solidFill>
                  <a:schemeClr val="tx1"/>
                </a:solidFill>
                <a:effectLst/>
                <a:latin typeface="+mn-lt"/>
                <a:ea typeface="+mn-ea"/>
                <a:cs typeface="+mn-cs"/>
              </a:rPr>
              <a:t> Målet for deltakerne er at de gjennom  dialogen skal reflektere rundt og få økt innsikt i: </a:t>
            </a:r>
          </a:p>
          <a:p>
            <a:pPr marL="171450" indent="-171450">
              <a:buFont typeface="Arial" panose="020B0604020202020204" pitchFamily="34" charset="0"/>
              <a:buChar char="•"/>
            </a:pPr>
            <a:r>
              <a:rPr lang="nb-NO" sz="1200" kern="1200">
                <a:solidFill>
                  <a:schemeClr val="tx1"/>
                </a:solidFill>
                <a:effectLst/>
                <a:latin typeface="+mn-lt"/>
                <a:ea typeface="+mn-ea"/>
                <a:cs typeface="+mn-cs"/>
              </a:rPr>
              <a:t>Hva rasisme er</a:t>
            </a:r>
          </a:p>
          <a:p>
            <a:pPr marL="171450" indent="-171450">
              <a:buFont typeface="Arial" panose="020B0604020202020204" pitchFamily="34" charset="0"/>
              <a:buChar char="•"/>
            </a:pPr>
            <a:r>
              <a:rPr lang="nb-NO" sz="1200" kern="1200">
                <a:solidFill>
                  <a:schemeClr val="tx1"/>
                </a:solidFill>
                <a:effectLst/>
                <a:latin typeface="+mn-lt"/>
                <a:ea typeface="+mn-ea"/>
                <a:cs typeface="+mn-cs"/>
              </a:rPr>
              <a:t>Hvilke grupper som er utsatt</a:t>
            </a:r>
          </a:p>
          <a:p>
            <a:pPr marL="171450" indent="-171450">
              <a:buFont typeface="Arial" panose="020B0604020202020204" pitchFamily="34" charset="0"/>
              <a:buChar char="•"/>
            </a:pPr>
            <a:r>
              <a:rPr lang="nb-NO" sz="1200" kern="1200">
                <a:solidFill>
                  <a:schemeClr val="tx1"/>
                </a:solidFill>
                <a:effectLst/>
                <a:latin typeface="+mn-lt"/>
                <a:ea typeface="+mn-ea"/>
                <a:cs typeface="+mn-cs"/>
              </a:rPr>
              <a:t>Hvordan man kan forebygge rasisme og fordommer i egen krets</a:t>
            </a: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Forslag til oppfølgingsspørsmål: </a:t>
            </a:r>
          </a:p>
          <a:p>
            <a:pPr marL="171450" indent="-171450">
              <a:buFont typeface="Arial" panose="020B0604020202020204" pitchFamily="34" charset="0"/>
              <a:buChar char="•"/>
            </a:pPr>
            <a:r>
              <a:rPr lang="nb-NO"/>
              <a:t>Har du endret mening? Hva er årsaken til at du har endret mening?</a:t>
            </a:r>
          </a:p>
          <a:p>
            <a:pPr marL="171450" indent="-171450">
              <a:buFont typeface="Arial" panose="020B0604020202020204" pitchFamily="34" charset="0"/>
              <a:buChar char="•"/>
            </a:pPr>
            <a:r>
              <a:rPr lang="nb-NO"/>
              <a:t>Er ditt syn blitt forsterket? Eller svekket?</a:t>
            </a:r>
          </a:p>
          <a:p>
            <a:pPr marL="171450" indent="-171450">
              <a:buFont typeface="Arial" panose="020B0604020202020204" pitchFamily="34" charset="0"/>
              <a:buChar char="•"/>
            </a:pPr>
            <a:r>
              <a:rPr lang="nb-NO"/>
              <a:t>Gi rom for ulike perspektiver og innspill. </a:t>
            </a:r>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30</a:t>
            </a:fld>
            <a:endParaRPr lang="nb-NO"/>
          </a:p>
        </p:txBody>
      </p:sp>
    </p:spTree>
    <p:extLst>
      <p:ext uri="{BB962C8B-B14F-4D97-AF65-F5344CB8AC3E}">
        <p14:creationId xmlns:p14="http://schemas.microsoft.com/office/powerpoint/2010/main" val="1686700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Deltakerne eller gruppene vil dele sine oppsummerende refleksjoner i plenum </a:t>
            </a:r>
            <a:endParaRPr lang="nb-NO"/>
          </a:p>
          <a:p>
            <a:r>
              <a:rPr lang="nb-NO">
                <a:latin typeface="Calibri" panose="020F0502020204030204" pitchFamily="34" charset="0"/>
                <a:ea typeface="DengXian" panose="02010600030101010101" pitchFamily="2" charset="-122"/>
                <a:cs typeface="Arial" panose="020B0604020202020204" pitchFamily="34" charset="0"/>
              </a:rPr>
              <a:t>Etter at deltakerne har oppsummert sine tanker kan moderator trekke fram noen stikkord/ tanker som har blitt nevnt ofte i løpet av dialogen. </a:t>
            </a:r>
          </a:p>
          <a:p>
            <a:r>
              <a:rPr lang="nb-NO">
                <a:latin typeface="Calibri" panose="020F0502020204030204" pitchFamily="34" charset="0"/>
                <a:ea typeface="DengXian" panose="02010600030101010101" pitchFamily="2" charset="-122"/>
                <a:cs typeface="Arial" panose="020B0604020202020204" pitchFamily="34" charset="0"/>
              </a:rPr>
              <a:t>Har du valgt en av de alternative metodene som presenteres i veilederen kan oppsummeringen tilpasses den øvelsen du har valgt. I stedet for å svare på påstanden kan gruppene da eventuelt ha en presentasjon av tankekart eller presentere de poengene de har notert underveis.  </a:t>
            </a:r>
          </a:p>
          <a:p>
            <a:endParaRPr lang="nb-NO" b="1"/>
          </a:p>
          <a:p>
            <a:r>
              <a:rPr lang="nb-NO" b="1" u="sng"/>
              <a:t>Still gjerne oppfølgingsspørsmål: </a:t>
            </a:r>
          </a:p>
          <a:p>
            <a:pPr marL="171578" indent="-171578">
              <a:buFont typeface="Arial" panose="020B0604020202020204" pitchFamily="34" charset="0"/>
              <a:buChar char="•"/>
            </a:pPr>
            <a:r>
              <a:rPr lang="nb-NO"/>
              <a:t>Hva gjorde mest inntrykk under øvelsen?</a:t>
            </a:r>
          </a:p>
          <a:p>
            <a:pPr marL="171578" indent="-171578">
              <a:buFont typeface="Arial" panose="020B0604020202020204" pitchFamily="34" charset="0"/>
              <a:buChar char="•"/>
            </a:pPr>
            <a:r>
              <a:rPr lang="nb-NO"/>
              <a:t>Er du mer bevisst over egne holdninger og verdier nå?</a:t>
            </a:r>
          </a:p>
          <a:p>
            <a:pPr marL="171578" indent="-171578">
              <a:buFont typeface="Arial" panose="020B0604020202020204" pitchFamily="34" charset="0"/>
              <a:buChar char="•"/>
            </a:pPr>
            <a:r>
              <a:rPr lang="nb-NO"/>
              <a:t>Hva er det viktigste du tar med deg videre fra denne timen?</a:t>
            </a:r>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31</a:t>
            </a:fld>
            <a:endParaRPr lang="nb-NO"/>
          </a:p>
        </p:txBody>
      </p:sp>
    </p:spTree>
    <p:extLst>
      <p:ext uri="{BB962C8B-B14F-4D97-AF65-F5344CB8AC3E}">
        <p14:creationId xmlns:p14="http://schemas.microsoft.com/office/powerpoint/2010/main" val="69978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1404">
              <a:defRPr/>
            </a:pPr>
            <a:r>
              <a:rPr lang="nb-NO" b="1"/>
              <a:t>Arbeidsform: </a:t>
            </a:r>
            <a:r>
              <a:rPr lang="nb-NO"/>
              <a:t>par/grupper og plenum</a:t>
            </a:r>
          </a:p>
          <a:p>
            <a:pPr defTabSz="921404">
              <a:defRPr/>
            </a:pPr>
            <a:endParaRPr lang="nb-NO">
              <a:latin typeface="Amnesty Trade Gothic"/>
              <a:ea typeface="Yu Mincho"/>
              <a:cs typeface="Arial" panose="020B0604020202020204" pitchFamily="34" charset="0"/>
            </a:endParaRPr>
          </a:p>
          <a:p>
            <a:pPr marL="0" indent="0" defTabSz="921404">
              <a:buFont typeface="Arial" panose="020B0604020202020204" pitchFamily="34" charset="0"/>
              <a:buNone/>
              <a:defRPr/>
            </a:pPr>
            <a:r>
              <a:rPr lang="nb-NO">
                <a:latin typeface="Amnesty Trade Gothic"/>
                <a:ea typeface="Yu Mincho"/>
                <a:cs typeface="Arial" panose="020B0604020202020204" pitchFamily="34" charset="0"/>
              </a:rPr>
              <a:t>For å sikre gode rammer for samtalen rundt temaet fordommer, diskriminering og rasisme er det viktig at alle har en felles forståelse for spillereglene i en dialog</a:t>
            </a:r>
            <a:r>
              <a:rPr lang="nb-NO" b="1" i="0">
                <a:latin typeface="Amnesty Trade Gothic"/>
                <a:ea typeface="Yu Mincho"/>
                <a:cs typeface="Arial" panose="020B0604020202020204" pitchFamily="34" charset="0"/>
              </a:rPr>
              <a:t>. La deltakerne snakke sammen i grupper og løft svarene i plenum. Lag gjerne en felles oversikt på en tavle eller lignende</a:t>
            </a:r>
            <a:r>
              <a:rPr lang="nb-NO">
                <a:latin typeface="Amnesty Trade Gothic"/>
                <a:ea typeface="Yu Mincho"/>
                <a:cs typeface="Arial" panose="020B0604020202020204" pitchFamily="34" charset="0"/>
              </a:rPr>
              <a:t>. Denne kan med fordel være synlig gjennom hele økten, og minne deltakerne på hvordan de bør opptre i dialogen. Dette kan også gjøres til gruppens «dialogregler». Bruker man dette opplegget i et klasserom kan for eksempel dialogreglene henge i klasserommet permanent. </a:t>
            </a:r>
          </a:p>
          <a:p>
            <a:pPr defTabSz="921404">
              <a:defRPr/>
            </a:pPr>
            <a:endParaRPr lang="nb-NO">
              <a:latin typeface="Amnesty Trade Gothic"/>
              <a:ea typeface="Yu Mincho"/>
              <a:cs typeface="Arial" panose="020B0604020202020204" pitchFamily="34" charset="0"/>
            </a:endParaRPr>
          </a:p>
          <a:p>
            <a:pPr marL="345526" indent="-345526">
              <a:buFont typeface="Arial" panose="020B0604020202020204" pitchFamily="34" charset="0"/>
              <a:buChar char="•"/>
            </a:pPr>
            <a:r>
              <a:rPr lang="nb-NO"/>
              <a:t>Hva er en dialog?</a:t>
            </a:r>
          </a:p>
          <a:p>
            <a:pPr marL="345526" indent="-345526">
              <a:buFont typeface="Arial" panose="020B0604020202020204" pitchFamily="34" charset="0"/>
              <a:buChar char="•"/>
            </a:pPr>
            <a:r>
              <a:rPr lang="nb-NO"/>
              <a:t>Hva er målet med dialogen?</a:t>
            </a:r>
          </a:p>
          <a:p>
            <a:pPr marL="345526" indent="-345526">
              <a:buFont typeface="Arial" panose="020B0604020202020204" pitchFamily="34" charset="0"/>
              <a:buChar char="•"/>
            </a:pPr>
            <a:r>
              <a:rPr lang="nb-NO"/>
              <a:t>Hva er viktig for oss å huske på i en dialog? </a:t>
            </a:r>
          </a:p>
          <a:p>
            <a:pPr marL="0" indent="0" defTabSz="921404">
              <a:buFont typeface="Arial" panose="020B0604020202020204" pitchFamily="34" charset="0"/>
              <a:buNone/>
              <a:defRPr/>
            </a:pPr>
            <a:endParaRPr lang="nb-NO">
              <a:latin typeface="Amnesty Trade Gothic"/>
              <a:ea typeface="Yu Mincho"/>
              <a:cs typeface="Arial" panose="020B0604020202020204" pitchFamily="34" charset="0"/>
            </a:endParaRPr>
          </a:p>
          <a:p>
            <a:pPr defTabSz="921404">
              <a:defRPr/>
            </a:pPr>
            <a:r>
              <a:rPr lang="nb-NO">
                <a:latin typeface="Amnesty Trade Gothic"/>
                <a:ea typeface="Yu Mincho"/>
                <a:cs typeface="Arial" panose="020B0604020202020204" pitchFamily="34" charset="0"/>
              </a:rPr>
              <a:t>Deltakerne skal i dialogaktiviteten øve på å se ting fra ulike perspektiver. </a:t>
            </a:r>
            <a:r>
              <a:rPr lang="nb-NO"/>
              <a:t>En dialog skal utvide ens forståelse av et tema – dette innebærer at dialogdeltakere kan dele sine egne perspektiver og tar ansvar for at deres ytringer ikke bryter andres rettigheter. </a:t>
            </a:r>
          </a:p>
          <a:p>
            <a:pPr defTabSz="921404">
              <a:defRPr/>
            </a:pPr>
            <a:endParaRPr lang="nb-NO"/>
          </a:p>
          <a:p>
            <a:pPr defTabSz="921404">
              <a:defRPr/>
            </a:pPr>
            <a:r>
              <a:rPr lang="nb-NO"/>
              <a:t>I neste lysbilde kommer forslag til retningslinjer som legger til rette for dialog, her kan det være punkter som elevene allerede har nevnt.</a:t>
            </a:r>
          </a:p>
        </p:txBody>
      </p:sp>
      <p:sp>
        <p:nvSpPr>
          <p:cNvPr id="4" name="Plassholder for lysbildenummer 3"/>
          <p:cNvSpPr>
            <a:spLocks noGrp="1"/>
          </p:cNvSpPr>
          <p:nvPr>
            <p:ph type="sldNum" sz="quarter" idx="5"/>
          </p:nvPr>
        </p:nvSpPr>
        <p:spPr/>
        <p:txBody>
          <a:bodyPr/>
          <a:lstStyle/>
          <a:p>
            <a:fld id="{450DA003-5BE0-994A-9B43-36366698BBB5}" type="slidenum">
              <a:rPr lang="nb-NO" smtClean="0"/>
              <a:t>3</a:t>
            </a:fld>
            <a:endParaRPr lang="nb-NO"/>
          </a:p>
        </p:txBody>
      </p:sp>
    </p:spTree>
    <p:extLst>
      <p:ext uri="{BB962C8B-B14F-4D97-AF65-F5344CB8AC3E}">
        <p14:creationId xmlns:p14="http://schemas.microsoft.com/office/powerpoint/2010/main" val="3404352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19200"/>
            <a:ext cx="5849938" cy="3290888"/>
          </a:xfrm>
        </p:spPr>
      </p:sp>
      <p:sp>
        <p:nvSpPr>
          <p:cNvPr id="3" name="Plassholder for notater 2"/>
          <p:cNvSpPr>
            <a:spLocks noGrp="1"/>
          </p:cNvSpPr>
          <p:nvPr>
            <p:ph type="body" idx="1"/>
          </p:nvPr>
        </p:nvSpPr>
        <p:spPr/>
        <p:txBody>
          <a:bodyPr/>
          <a:lstStyle/>
          <a:p>
            <a:r>
              <a:rPr lang="nb-NO" sz="1200"/>
              <a:t>Denne sliden skal ligge nederst i presentasjonen og er ikke en del av undervisningsopplegget.  </a:t>
            </a:r>
          </a:p>
          <a:p>
            <a:endParaRPr lang="nb-NO" sz="1200"/>
          </a:p>
          <a:p>
            <a:r>
              <a:rPr lang="nb-NO" sz="1200"/>
              <a:t>Her finner du kontaktinformasjon til ulike instanser som du kan videreformidle til deltagere dersom du ser behovet for det. Du kan også oppfordre til å ta kontakt med helsesykepleier på skolen eller kontaktlærer. </a:t>
            </a:r>
          </a:p>
          <a:p>
            <a:endParaRPr lang="nb-NO"/>
          </a:p>
        </p:txBody>
      </p:sp>
      <p:sp>
        <p:nvSpPr>
          <p:cNvPr id="4" name="Plassholder for lysbildenummer 3"/>
          <p:cNvSpPr>
            <a:spLocks noGrp="1"/>
          </p:cNvSpPr>
          <p:nvPr>
            <p:ph type="sldNum" sz="quarter" idx="5"/>
          </p:nvPr>
        </p:nvSpPr>
        <p:spPr/>
        <p:txBody>
          <a:bodyPr/>
          <a:lstStyle/>
          <a:p>
            <a:pPr defTabSz="915078">
              <a:defRPr/>
            </a:pPr>
            <a:fld id="{450DA003-5BE0-994A-9B43-36366698BBB5}" type="slidenum">
              <a:rPr lang="nb-NO">
                <a:solidFill>
                  <a:prstClr val="black"/>
                </a:solidFill>
                <a:latin typeface="Calibri" panose="020F0502020204030204"/>
              </a:rPr>
              <a:pPr defTabSz="915078">
                <a:defRPr/>
              </a:pPr>
              <a:t>32</a:t>
            </a:fld>
            <a:endParaRPr lang="nb-NO">
              <a:solidFill>
                <a:prstClr val="black"/>
              </a:solidFill>
              <a:latin typeface="Calibri" panose="020F0502020204030204"/>
            </a:endParaRPr>
          </a:p>
        </p:txBody>
      </p:sp>
    </p:spTree>
    <p:extLst>
      <p:ext uri="{BB962C8B-B14F-4D97-AF65-F5344CB8AC3E}">
        <p14:creationId xmlns:p14="http://schemas.microsoft.com/office/powerpoint/2010/main" val="313225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33</a:t>
            </a:fld>
            <a:endParaRPr lang="nb-NO"/>
          </a:p>
        </p:txBody>
      </p:sp>
    </p:spTree>
    <p:extLst>
      <p:ext uri="{BB962C8B-B14F-4D97-AF65-F5344CB8AC3E}">
        <p14:creationId xmlns:p14="http://schemas.microsoft.com/office/powerpoint/2010/main" val="3935251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34</a:t>
            </a:fld>
            <a:endParaRPr lang="nb-NO"/>
          </a:p>
        </p:txBody>
      </p:sp>
    </p:spTree>
    <p:extLst>
      <p:ext uri="{BB962C8B-B14F-4D97-AF65-F5344CB8AC3E}">
        <p14:creationId xmlns:p14="http://schemas.microsoft.com/office/powerpoint/2010/main" val="4098083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u="none"/>
              <a:t>Dette er en oppvarmingsøvelse som du kan gjennomføre dersom du tar tid ut over de 90 minuttene som er anbefalt.</a:t>
            </a:r>
          </a:p>
          <a:p>
            <a:endParaRPr lang="nb-NO" b="1" u="sng"/>
          </a:p>
          <a:p>
            <a:r>
              <a:rPr lang="nb-NO" b="1" u="sng"/>
              <a:t>Oppvarmingsøvelse</a:t>
            </a:r>
          </a:p>
          <a:p>
            <a:pPr marL="0" indent="0">
              <a:buNone/>
            </a:pPr>
            <a:r>
              <a:rPr lang="nb-NO" b="1" u="none"/>
              <a:t>Hensikten med denne aktiviteten: </a:t>
            </a:r>
          </a:p>
          <a:p>
            <a:pPr marL="0" indent="0">
              <a:buNone/>
            </a:pPr>
            <a:r>
              <a:rPr lang="nb-NO">
                <a:solidFill>
                  <a:schemeClr val="tx1"/>
                </a:solidFill>
              </a:rPr>
              <a:t>Reflektere over våre ulike identitetsmarkører og hvordan vi uttrykker dette</a:t>
            </a:r>
          </a:p>
          <a:p>
            <a:pPr marL="0" indent="0">
              <a:buNone/>
            </a:pPr>
            <a:r>
              <a:rPr lang="nb-NO">
                <a:solidFill>
                  <a:schemeClr val="tx1"/>
                </a:solidFill>
              </a:rPr>
              <a:t>Reflektere over hvordan det oppleves dersom andre forsøker å viske ut deler av din identitet</a:t>
            </a:r>
            <a:endParaRPr lang="nb-NO" b="1" u="none"/>
          </a:p>
          <a:p>
            <a:endParaRPr lang="nb-NO" b="1"/>
          </a:p>
          <a:p>
            <a:r>
              <a:rPr lang="nb-NO" b="1"/>
              <a:t>Formidler sier:</a:t>
            </a:r>
          </a:p>
          <a:p>
            <a:endParaRPr lang="nb-NO" b="0"/>
          </a:p>
          <a:p>
            <a:r>
              <a:rPr lang="nb-NO" b="0"/>
              <a:t>Nå skal vi gjøre en øvelse for å bli bedre kjent med identitet og hvordan vi kan bli påvirket av andres oppfattelse av vår identitet.</a:t>
            </a:r>
          </a:p>
          <a:p>
            <a:endParaRPr lang="nb-NO" b="0"/>
          </a:p>
          <a:p>
            <a:r>
              <a:rPr lang="nb-NO" b="1"/>
              <a:t>Instruks: </a:t>
            </a:r>
          </a:p>
          <a:p>
            <a:pPr marL="171450" indent="-171450">
              <a:buFontTx/>
              <a:buChar char="-"/>
            </a:pPr>
            <a:r>
              <a:rPr lang="nb-NO" b="0"/>
              <a:t>Be deltakerne tegne en hånd – gjerne et omriss av sin egen hånd.</a:t>
            </a:r>
          </a:p>
          <a:p>
            <a:pPr marL="171450" indent="-171450">
              <a:buFontTx/>
              <a:buChar char="-"/>
            </a:pPr>
            <a:r>
              <a:rPr lang="nb-NO" b="0"/>
              <a:t>I midten av håndflaten skal deltakerne skrive sitt eget navn</a:t>
            </a:r>
          </a:p>
          <a:p>
            <a:pPr marL="171450" indent="-171450">
              <a:buFontTx/>
              <a:buChar char="-"/>
            </a:pPr>
            <a:r>
              <a:rPr lang="nb-NO" b="0"/>
              <a:t>Gi deltakerne 5 minutter til å fylle ut hånden: På hver finger skal deltakerne skrive en markør som er viktig for deres identitet, noe som er med å forklare hvem de er. </a:t>
            </a:r>
            <a:r>
              <a:rPr lang="nb-NO" b="1"/>
              <a:t>OBS! La deltakerne selv velge hvilke type identitetsmarkører de ønsker å skrive </a:t>
            </a:r>
            <a:r>
              <a:rPr lang="nb-NO" b="0"/>
              <a:t>(se lysbildet for eksempler).</a:t>
            </a:r>
          </a:p>
          <a:p>
            <a:pPr marL="171450" indent="-171450">
              <a:buFontTx/>
              <a:buChar char="-"/>
            </a:pPr>
            <a:r>
              <a:rPr lang="nb-NO" b="0"/>
              <a:t>Spør deltakeren om å fortelle om sin hånd til personen de sitter ved siden av – evt. i plenum om noen ønsker det. Be dem gjerne utdype hvorfor de har valgt akkurat de ordene for å beskrive seg selv.</a:t>
            </a:r>
          </a:p>
          <a:p>
            <a:pPr marL="171450" indent="-171450">
              <a:buFontTx/>
              <a:buChar char="-"/>
            </a:pPr>
            <a:endParaRPr lang="nb-NO" b="0"/>
          </a:p>
          <a:p>
            <a:pPr marL="0" marR="0" lvl="0" indent="0" algn="l" defTabSz="914400" rtl="0" eaLnBrk="1" fontAlgn="auto" latinLnBrk="0" hangingPunct="1">
              <a:lnSpc>
                <a:spcPct val="100000"/>
              </a:lnSpc>
              <a:spcBef>
                <a:spcPts val="0"/>
              </a:spcBef>
              <a:spcAft>
                <a:spcPts val="0"/>
              </a:spcAft>
              <a:buClrTx/>
              <a:buSzTx/>
              <a:buFontTx/>
              <a:buNone/>
              <a:tabLst/>
              <a:defRPr/>
            </a:pPr>
            <a:r>
              <a:rPr lang="nb-NO" b="1"/>
              <a:t>Her er noen eksempler på oppfølgingsspørsmål. Velg de som passer best for dialogkortene du har valgt. Spørsmålene kan lede til en kort oppsummering som tar opp temaer som interseksjonalitet, minoritetsstress, privilegium etc. som kan støtte opp om dialogen. Se forslag til oppsummering under.</a:t>
            </a:r>
          </a:p>
          <a:p>
            <a:pPr marL="0" indent="0">
              <a:buFontTx/>
              <a:buNone/>
            </a:pPr>
            <a:endParaRPr lang="nb-NO" b="0"/>
          </a:p>
          <a:p>
            <a:pPr marL="0" indent="0">
              <a:buFontTx/>
              <a:buNone/>
            </a:pPr>
            <a:r>
              <a:rPr lang="nb-NO" b="1" i="1"/>
              <a:t>Spør:</a:t>
            </a:r>
          </a:p>
          <a:p>
            <a:pPr marL="171450" indent="-171450">
              <a:buFontTx/>
              <a:buChar char="-"/>
            </a:pPr>
            <a:r>
              <a:rPr lang="nb-NO"/>
              <a:t>Er det noen av dine punkter som har gjort at du har kjent på utenforskap, eller frykt for å bli dømt?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t>Hvordan hadde du reagert dersom du ble behandlet dårligere enn andre på grunn av et av disse punktene?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t>Tenk om du følte at du måtte skjule noen av disse punktene for å bli akseptert – ville det vært mulig?</a:t>
            </a:r>
          </a:p>
          <a:p>
            <a:pPr marL="171450" indent="-171450">
              <a:buFontTx/>
              <a:buChar char="-"/>
            </a:pPr>
            <a:r>
              <a:rPr lang="nb-NO"/>
              <a:t>Hvordan henger de ulike punktene dine sammen? Tror du noen mennesker kan oppleve flere former for diskriminering samtidig – på grunn av kombinasjoner</a:t>
            </a:r>
          </a:p>
          <a:p>
            <a:pPr marL="171450" indent="-171450">
              <a:buFontTx/>
              <a:buChar char="-"/>
            </a:pPr>
            <a:r>
              <a:rPr lang="nb-NO"/>
              <a:t>Er det noen av punktene dine du tror gir deg fordeler i samfunnet – kanskje uten at du tenker så mye over det? Hvordan føles det å tenke på det som et privilegium?</a:t>
            </a:r>
          </a:p>
          <a:p>
            <a:pPr marL="171450" indent="-171450">
              <a:buFontTx/>
              <a:buChar char="-"/>
            </a:pPr>
            <a:r>
              <a:rPr lang="nb-NO"/>
              <a:t>Kan du tenke deg situasjoner der det er mer risikabelt for noen å si ifra om diskriminering enn for andre – selv om de sier det samme? </a:t>
            </a:r>
          </a:p>
          <a:p>
            <a:pPr marL="0" indent="0">
              <a:buFontTx/>
              <a:buNone/>
            </a:pPr>
            <a:r>
              <a:rPr lang="nb-NO" b="1"/>
              <a:t>--------------------------------------------------------------------------------------------------------------------------------------------------</a:t>
            </a:r>
            <a:endParaRPr lang="nb-NO" b="0" i="0"/>
          </a:p>
          <a:p>
            <a:pPr marL="0" indent="0">
              <a:buFontTx/>
              <a:buNone/>
            </a:pPr>
            <a:endParaRPr lang="nb-NO" b="0"/>
          </a:p>
          <a:p>
            <a:pPr marL="0" indent="0">
              <a:buFontTx/>
              <a:buNone/>
            </a:pPr>
            <a:r>
              <a:rPr lang="nb-NO" b="0"/>
              <a:t>Oppsummering i plenum:</a:t>
            </a:r>
          </a:p>
          <a:p>
            <a:pPr>
              <a:buNone/>
            </a:pPr>
            <a:r>
              <a:rPr lang="nb-NO" b="0"/>
              <a:t>Hvordan var det å reflektere over egen identitet i denne øvelsen?</a:t>
            </a:r>
            <a:br>
              <a:rPr lang="nb-NO" b="0"/>
            </a:br>
            <a:br>
              <a:rPr lang="nb-NO" b="0"/>
            </a:br>
            <a:r>
              <a:rPr lang="nb-NO"/>
              <a:t>Mange mennesker opplever at deler av deres identiteten blir møtt med diskriminering eller negative holdninger. Dette kan være svært utfordrende. Noen opplever minoritetsstress, minoritetsstress er den psykiske belastningen mennesker kan oppleve når de tilhører en minoritetsgruppe – for eksempel på grunn av hudfarge, religion, seksuell orientering eller kjønnsidentitet. Det handler ikke bare om enkeltopplevelser av diskriminering, men også om å måtte være konstant på vakt, forklare seg eller tilpasse seg for å unngå negative reaksjoner. Over tid kan dette føre til stress, usikkerhet, lav selvfølelse og helseplager. </a:t>
            </a:r>
          </a:p>
          <a:p>
            <a:pPr marL="0" indent="0">
              <a:buFontTx/>
              <a:buNone/>
            </a:pPr>
            <a:endParaRPr lang="nb-NO" b="0"/>
          </a:p>
          <a:p>
            <a:pPr marL="0" indent="0">
              <a:buFontTx/>
              <a:buNone/>
            </a:pPr>
            <a:r>
              <a:rPr lang="nb-NO"/>
              <a:t>Mange opplever at det ikke bare er én del av identiteten deres som diskrimineres mot, men en kombinasjon – for eksempel både hudfarge og kjønn, eller religion og seksualitet. Dette kalles interseksjonalitet. Det kan være spesielt utfordrende å skulle være identifisere med flere minoriteter på en gang, for eksempel det å være kvinne, brun i huden og skeiv. </a:t>
            </a:r>
          </a:p>
          <a:p>
            <a:pPr marL="0" indent="0">
              <a:buFontTx/>
              <a:buNone/>
            </a:pPr>
            <a:endParaRPr lang="nb-NO" b="0"/>
          </a:p>
          <a:p>
            <a:pPr marL="0" indent="0">
              <a:buFontTx/>
              <a:buNone/>
            </a:pPr>
            <a:r>
              <a:rPr lang="nb-NO" b="0"/>
              <a:t>Denne øvelsen er ment for å vekke noen refleksjoner rundt hvordan ulike identiteter kan kjenne på ulike former for diskriminering. Noen av oss kan kjenne på flere former for diskriminering samtidig, noen har kun kjent på noen få former, og andre har kanskje ikke kjent noe særlig på diskriminering. Ulik grad av diskriminering og «</a:t>
            </a:r>
            <a:r>
              <a:rPr lang="nb-NO" b="0" err="1"/>
              <a:t>annerledeshet</a:t>
            </a:r>
            <a:r>
              <a:rPr lang="nb-NO" b="0"/>
              <a:t>» gir oss også ulike privilegier i samfunnet. Noen av oss sliter ikke med å bli hørt, fordi våre identiteter og våre rettigheter i stor grad blir respektert. De av oss som ikke har kjent noe særlig på diskriminering skal ikke måtte skamme oss over det – det er bra at vi ikke har kjent på det. Kanskje kan våre stemmer være med å støtte dem som sliter med å bli hørt?</a:t>
            </a:r>
          </a:p>
        </p:txBody>
      </p:sp>
      <p:sp>
        <p:nvSpPr>
          <p:cNvPr id="4" name="Plassholder for lysbildenummer 3"/>
          <p:cNvSpPr>
            <a:spLocks noGrp="1"/>
          </p:cNvSpPr>
          <p:nvPr>
            <p:ph type="sldNum" sz="quarter" idx="5"/>
          </p:nvPr>
        </p:nvSpPr>
        <p:spPr/>
        <p:txBody>
          <a:bodyPr/>
          <a:lstStyle/>
          <a:p>
            <a:fld id="{450DA003-5BE0-994A-9B43-36366698BBB5}" type="slidenum">
              <a:rPr lang="nb-NO" smtClean="0"/>
              <a:t>35</a:t>
            </a:fld>
            <a:endParaRPr lang="nb-NO"/>
          </a:p>
        </p:txBody>
      </p:sp>
    </p:spTree>
    <p:extLst>
      <p:ext uri="{BB962C8B-B14F-4D97-AF65-F5344CB8AC3E}">
        <p14:creationId xmlns:p14="http://schemas.microsoft.com/office/powerpoint/2010/main" val="856204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a:t>Vær obs på ditt eget språk under workshopen. Det er ikke snakk om «de» der ute – det sitter ulike minoriteter i din workshop – bruk et inkluderende språk som ikke antar at alle deltakere mangler kunnskap eller ikke har erfaring med temaene som formidles. Gi rom for at deltakere kan dele av egne erfaringer og perspektiver, men vær obs på at du ikke gjør enkelte til representanter for minoriteter på grunn av sitt identitetsuttrykk. Vær også obs på om enkelte deltakere stadig må forklare eller forsvare sitt standpunkt ovenfor de andre deltakerne – det kan være behov for at du som moderator veileder samtalen slik at mangfoldet av perspektiver og deltakere blir hørt, og at enkelte deltakeres erfaringer ikke benektes eller bagatelliseres. Før fokuset tilbake til selve dialogen ved bruk av refleksjonsspørsmål og oppsummeringspunkter som du finner under hvert dialogkort. Vær obs på hvem du er som formidler – din kunnskap, dine privilegier og erfaringer påvirker hvordan du opptrer som dialogmoderator.</a:t>
            </a:r>
            <a:endParaRPr lang="nb-NO"/>
          </a:p>
          <a:p>
            <a:endParaRPr lang="nb-NO" b="0"/>
          </a:p>
          <a:p>
            <a:r>
              <a:rPr lang="nb-NO" b="1"/>
              <a:t>Fortell deltakerne </a:t>
            </a:r>
            <a:r>
              <a:rPr lang="nb-NO" b="0"/>
              <a:t>om dagens tema og at det skal være dialog i gruppen. Hvordan går vi frem for å snakke om identitet? Hva bør vi være obs på. Understrek at vi i dialogen skal bruke vår ytringsfrihet, og at ytringsansvar hører med å bruke en ytringsfrihet: våre ytringer skal ikke hindre andre fra å ytre seg. </a:t>
            </a:r>
          </a:p>
          <a:p>
            <a:endParaRPr lang="nb-NO" b="0"/>
          </a:p>
          <a:p>
            <a:r>
              <a:rPr lang="nb-NO" b="0"/>
              <a:t>Er det andre huskeregler gruppen ønsker å legge til?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Hva kan du gjøre hvis noen går for langt, eller ikke respekterer rettighetene våre i en samtale?</a:t>
            </a:r>
          </a:p>
          <a:p>
            <a:pPr marL="285750" indent="-285750">
              <a:buFont typeface="Arial" panose="020B0604020202020204" pitchFamily="34" charset="0"/>
              <a:buChar char="•"/>
            </a:pPr>
            <a:r>
              <a:rPr lang="nb-NO" sz="1200">
                <a:latin typeface="Amnesty Trade Gothic"/>
              </a:rPr>
              <a:t>Sjekk: har jeg forstått den andre personen riktig? </a:t>
            </a:r>
          </a:p>
          <a:p>
            <a:pPr marL="285750" indent="-285750">
              <a:buFont typeface="Arial" panose="020B0604020202020204" pitchFamily="34" charset="0"/>
              <a:buChar char="•"/>
            </a:pPr>
            <a:r>
              <a:rPr lang="nb-NO" sz="1200">
                <a:latin typeface="Amnesty Trade Gothic"/>
              </a:rPr>
              <a:t>Om du opplever en gruppedeltaker sine uttalelser som støtende, si ifra at du synes dette </a:t>
            </a:r>
            <a:r>
              <a:rPr lang="nb-NO" sz="1200">
                <a:solidFill>
                  <a:srgbClr val="FF0000"/>
                </a:solidFill>
                <a:latin typeface="Amnesty Trade Gothic"/>
              </a:rPr>
              <a:t>og hvorfor</a:t>
            </a:r>
          </a:p>
          <a:p>
            <a:pPr marL="285750" indent="-285750">
              <a:buFont typeface="Arial" panose="020B0604020202020204" pitchFamily="34" charset="0"/>
              <a:buChar char="•"/>
            </a:pPr>
            <a:r>
              <a:rPr lang="nb-NO" sz="1200">
                <a:solidFill>
                  <a:srgbClr val="FF0000"/>
                </a:solidFill>
                <a:latin typeface="Amnesty Trade Gothic"/>
              </a:rPr>
              <a:t>Søk støtte </a:t>
            </a:r>
            <a:r>
              <a:rPr lang="nb-NO" sz="1200">
                <a:latin typeface="Amnesty Trade Gothic"/>
              </a:rPr>
              <a:t>i dialogreglene og/eller i menneskerettighetene</a:t>
            </a:r>
          </a:p>
          <a:p>
            <a:pPr marL="285750" indent="-285750">
              <a:buFont typeface="Arial" panose="020B0604020202020204" pitchFamily="34" charset="0"/>
              <a:buChar char="•"/>
            </a:pPr>
            <a:r>
              <a:rPr lang="nb-NO" sz="1200">
                <a:latin typeface="Amnesty Trade Gothic"/>
              </a:rPr>
              <a:t>Hent inn dialogmoderatoren ved behov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36</a:t>
            </a:fld>
            <a:endParaRPr lang="nb-NO"/>
          </a:p>
        </p:txBody>
      </p:sp>
    </p:spTree>
    <p:extLst>
      <p:ext uri="{BB962C8B-B14F-4D97-AF65-F5344CB8AC3E}">
        <p14:creationId xmlns:p14="http://schemas.microsoft.com/office/powerpoint/2010/main" val="2798098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37</a:t>
            </a:fld>
            <a:endParaRPr lang="nb-NO"/>
          </a:p>
        </p:txBody>
      </p:sp>
    </p:spTree>
    <p:extLst>
      <p:ext uri="{BB962C8B-B14F-4D97-AF65-F5344CB8AC3E}">
        <p14:creationId xmlns:p14="http://schemas.microsoft.com/office/powerpoint/2010/main" val="354824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713B-74F2-FC2D-7A46-FF9C597CA2A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B333F61-3641-59FA-15F8-B6C624DE054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3DD9ED5-7266-9F89-54C6-591B692C50C4}"/>
              </a:ext>
            </a:extLst>
          </p:cNvPr>
          <p:cNvSpPr>
            <a:spLocks noGrp="1"/>
          </p:cNvSpPr>
          <p:nvPr>
            <p:ph type="body" idx="1"/>
          </p:nvPr>
        </p:nvSpPr>
        <p:spPr/>
        <p:txBody>
          <a:bodyPr/>
          <a:lstStyle/>
          <a:p>
            <a:pPr defTabSz="921404">
              <a:defRPr/>
            </a:pPr>
            <a:r>
              <a:rPr lang="nb-NO" b="1"/>
              <a:t>Arbeidsform: </a:t>
            </a:r>
            <a:r>
              <a:rPr lang="nb-NO"/>
              <a:t>plenum</a:t>
            </a:r>
          </a:p>
          <a:p>
            <a:endParaRPr lang="nb-NO"/>
          </a:p>
          <a:p>
            <a:r>
              <a:rPr lang="nb-NO"/>
              <a:t>Her er forslag til retningslinjer som legger til rette for en god og trygg dialog.</a:t>
            </a:r>
          </a:p>
          <a:p>
            <a:r>
              <a:rPr lang="nb-NO"/>
              <a:t>Du kan også benytte Amnestys ytringsfrihetsplakat, du kan laste den ned her: https://amnesty.no/sites/default/files/2025-08/min_ytringsfrihet_plakat.jpg </a:t>
            </a:r>
          </a:p>
        </p:txBody>
      </p:sp>
      <p:sp>
        <p:nvSpPr>
          <p:cNvPr id="4" name="Plassholder for lysbildenummer 3">
            <a:extLst>
              <a:ext uri="{FF2B5EF4-FFF2-40B4-BE49-F238E27FC236}">
                <a16:creationId xmlns:a16="http://schemas.microsoft.com/office/drawing/2014/main" id="{C72E1DDF-FACF-E7F8-4920-F63EAF6FA9B1}"/>
              </a:ext>
            </a:extLst>
          </p:cNvPr>
          <p:cNvSpPr>
            <a:spLocks noGrp="1"/>
          </p:cNvSpPr>
          <p:nvPr>
            <p:ph type="sldNum" sz="quarter" idx="5"/>
          </p:nvPr>
        </p:nvSpPr>
        <p:spPr/>
        <p:txBody>
          <a:bodyPr/>
          <a:lstStyle/>
          <a:p>
            <a:fld id="{450DA003-5BE0-994A-9B43-36366698BBB5}" type="slidenum">
              <a:rPr lang="nb-NO" smtClean="0"/>
              <a:t>4</a:t>
            </a:fld>
            <a:endParaRPr lang="nb-NO"/>
          </a:p>
        </p:txBody>
      </p:sp>
    </p:spTree>
    <p:extLst>
      <p:ext uri="{BB962C8B-B14F-4D97-AF65-F5344CB8AC3E}">
        <p14:creationId xmlns:p14="http://schemas.microsoft.com/office/powerpoint/2010/main" val="348089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individuelt, par/grupper og plenum </a:t>
            </a:r>
          </a:p>
          <a:p>
            <a:pPr defTabSz="915078">
              <a:defRPr/>
            </a:pPr>
            <a:endParaRPr lang="nb-NO"/>
          </a:p>
          <a:p>
            <a:pPr defTabSz="915078">
              <a:defRPr/>
            </a:pPr>
            <a:r>
              <a:rPr lang="nb-NO"/>
              <a:t>Vi skal nå bli bedre kjent med temaet fordommer, diskriminering og rasisme. </a:t>
            </a:r>
          </a:p>
          <a:p>
            <a:pPr defTabSz="915078">
              <a:defRPr/>
            </a:pPr>
            <a:endParaRPr lang="nb-NO"/>
          </a:p>
          <a:p>
            <a:pPr defTabSz="915078">
              <a:defRPr/>
            </a:pPr>
            <a:r>
              <a:rPr lang="nb-NO"/>
              <a:t>Spør deltakerne:</a:t>
            </a:r>
          </a:p>
          <a:p>
            <a:pPr defTabSz="915078">
              <a:defRPr/>
            </a:pPr>
            <a:r>
              <a:rPr lang="nb-NO"/>
              <a:t>  </a:t>
            </a:r>
          </a:p>
          <a:p>
            <a:pPr marL="171578" indent="-171578" defTabSz="915078">
              <a:buFont typeface="Arial" panose="020B0604020202020204" pitchFamily="34" charset="0"/>
              <a:buChar char="•"/>
              <a:defRPr/>
            </a:pPr>
            <a:r>
              <a:rPr lang="nb-NO"/>
              <a:t>Hvilke tanker gjør dere dere når dere hører begrepene fordommer, rasisme og diskriminering?</a:t>
            </a:r>
          </a:p>
          <a:p>
            <a:pPr marL="171578" indent="-171578" defTabSz="915078">
              <a:buFont typeface="Arial" panose="020B0604020202020204" pitchFamily="34" charset="0"/>
              <a:buChar char="•"/>
              <a:defRPr/>
            </a:pPr>
            <a:r>
              <a:rPr lang="nb-NO"/>
              <a:t>Har disse begrepene noen sammenheng – i så fall hvordan? Og på hvilken måte er de forskjellige?</a:t>
            </a:r>
          </a:p>
          <a:p>
            <a:endParaRPr lang="nb-NO"/>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5</a:t>
            </a:fld>
            <a:endParaRPr lang="nb-NO"/>
          </a:p>
        </p:txBody>
      </p:sp>
    </p:spTree>
    <p:extLst>
      <p:ext uri="{BB962C8B-B14F-4D97-AF65-F5344CB8AC3E}">
        <p14:creationId xmlns:p14="http://schemas.microsoft.com/office/powerpoint/2010/main" val="208989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A46CE-EDA1-7C6A-2C94-186884F5C7E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04E1F9-BE63-5224-531F-0447F9E73FF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6B123DF-78E4-9D48-CF51-2C6499559E52}"/>
              </a:ext>
            </a:extLst>
          </p:cNvPr>
          <p:cNvSpPr>
            <a:spLocks noGrp="1"/>
          </p:cNvSpPr>
          <p:nvPr>
            <p:ph type="body" idx="1"/>
          </p:nvPr>
        </p:nvSpPr>
        <p:spPr/>
        <p:txBody>
          <a:bodyPr/>
          <a:lstStyle/>
          <a:p>
            <a:pPr>
              <a:lnSpc>
                <a:spcPct val="115000"/>
              </a:lnSpc>
            </a:pPr>
            <a:r>
              <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Arbeidsform: </a:t>
            </a: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plenum</a:t>
            </a: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endPar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endParaRPr>
          </a:p>
          <a:p>
            <a:pPr>
              <a:lnSpc>
                <a:spcPct val="115000"/>
              </a:lnSpc>
            </a:pP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Du som moderator forteller utfyllende om de tre begrepene, og om forskjeller og sammenhenger mellom dem. Inkluder deltakernes tanker og ideer når du presenterer dem for definisjonene. </a:t>
            </a:r>
            <a:endParaRPr lang="nb-NO" sz="1800" u="none">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a:effectLst/>
                <a:latin typeface="Calibri" panose="020F0502020204030204" pitchFamily="34" charset="0"/>
                <a:ea typeface="Aptos" panose="020B0004020202020204" pitchFamily="34" charset="0"/>
                <a:cs typeface="Arial" panose="020B0604020202020204" pitchFamily="34" charset="0"/>
              </a:rPr>
              <a:t>Vi kan si at r</a:t>
            </a:r>
            <a:r>
              <a:rPr lang="nb-NO" sz="1800">
                <a:solidFill>
                  <a:srgbClr val="000000"/>
                </a:solidFill>
                <a:effectLst/>
                <a:latin typeface="Calibri" panose="020F0502020204030204" pitchFamily="34" charset="0"/>
                <a:ea typeface="Aptos" panose="020B0004020202020204" pitchFamily="34" charset="0"/>
                <a:cs typeface="Arial" panose="020B0604020202020204" pitchFamily="34" charset="0"/>
              </a:rPr>
              <a:t>asisme bygger opp og holder ved like negative holdninger og feilaktige oppfatninger om mennesker basert på for eksempel deres hudfarge, kultur, religion eller etnisitet. Disse fordommene gjør at folk blir behandlet urettferdig og forskjellsbehandlet.</a:t>
            </a:r>
          </a:p>
          <a:p>
            <a:pPr>
              <a:lnSpc>
                <a:spcPct val="115000"/>
              </a:lnSpc>
            </a:pPr>
            <a:endParaRPr lang="nb-NO" sz="1800">
              <a:solidFill>
                <a:srgbClr val="000000"/>
              </a:solidFill>
              <a:effectLst/>
              <a:latin typeface="Calibri" panose="020F0502020204030204" pitchFamily="34" charset="0"/>
              <a:ea typeface="Aptos" panose="020B0004020202020204" pitchFamily="34" charset="0"/>
              <a:cs typeface="Arial" panose="020B0604020202020204" pitchFamily="34" charset="0"/>
            </a:endParaRPr>
          </a:p>
          <a:p>
            <a:pPr>
              <a:lnSpc>
                <a:spcPct val="115000"/>
              </a:lnSpc>
            </a:pPr>
            <a:r>
              <a:rPr lang="nb-NO" sz="1800" b="1">
                <a:solidFill>
                  <a:srgbClr val="000000"/>
                </a:solidFill>
                <a:effectLst/>
                <a:latin typeface="Calibri" panose="020F0502020204030204" pitchFamily="34" charset="0"/>
                <a:ea typeface="Aptos" panose="020B0004020202020204" pitchFamily="34" charset="0"/>
                <a:cs typeface="Arial" panose="020B0604020202020204" pitchFamily="34" charset="0"/>
              </a:rPr>
              <a:t>Definisjoner og kilder:</a:t>
            </a:r>
          </a:p>
          <a:p>
            <a:pPr marL="0" marR="0" lvl="0" indent="0" algn="l" defTabSz="914400" rtl="0" eaLnBrk="1" fontAlgn="auto" latinLnBrk="0" hangingPunct="1">
              <a:lnSpc>
                <a:spcPct val="115000"/>
              </a:lnSpc>
              <a:spcBef>
                <a:spcPts val="0"/>
              </a:spcBef>
              <a:spcAft>
                <a:spcPts val="0"/>
              </a:spcAft>
              <a:buClrTx/>
              <a:buSzTx/>
              <a:buFontTx/>
              <a:buNone/>
              <a:tabLst/>
              <a:defRPr/>
            </a:pPr>
            <a:r>
              <a:rPr lang="nb-NO" sz="1800">
                <a:solidFill>
                  <a:srgbClr val="000000"/>
                </a:solidFill>
                <a:effectLst/>
                <a:latin typeface="Calibri" panose="020F0502020204030204" pitchFamily="34" charset="0"/>
                <a:ea typeface="Aptos" panose="020B0004020202020204" pitchFamily="34" charset="0"/>
                <a:cs typeface="Arial" panose="020B0604020202020204" pitchFamily="34" charset="0"/>
              </a:rPr>
              <a:t>Fordommer:  </a:t>
            </a:r>
            <a:r>
              <a:rPr lang="nb-NO" sz="1800"/>
              <a:t>«er (negative) holdninger rettet mot andre basert på deres antatte gruppetilhørighet». (Norges institusjon for menneskerettigheter, 2023).</a:t>
            </a:r>
          </a:p>
          <a:p>
            <a:pPr marL="0" marR="0" lvl="0" indent="0" algn="l" defTabSz="914400" rtl="0" eaLnBrk="1" fontAlgn="auto" latinLnBrk="0" hangingPunct="1">
              <a:lnSpc>
                <a:spcPct val="115000"/>
              </a:lnSpc>
              <a:spcBef>
                <a:spcPts val="0"/>
              </a:spcBef>
              <a:spcAft>
                <a:spcPts val="0"/>
              </a:spcAft>
              <a:buClrTx/>
              <a:buSzTx/>
              <a:buFontTx/>
              <a:buNone/>
              <a:tabLst/>
              <a:defRPr/>
            </a:pPr>
            <a:r>
              <a:rPr lang="nb-NO" sz="1800" err="1">
                <a:solidFill>
                  <a:srgbClr val="000000"/>
                </a:solidFill>
                <a:effectLst/>
                <a:latin typeface="Calibri" panose="020F0502020204030204" pitchFamily="34" charset="0"/>
                <a:ea typeface="Aptos" panose="020B0004020202020204" pitchFamily="34" charset="0"/>
                <a:cs typeface="Arial" panose="020B0604020202020204" pitchFamily="34" charset="0"/>
              </a:rPr>
              <a:t>Diskrimingering</a:t>
            </a:r>
            <a:r>
              <a:rPr lang="nb-NO" sz="1800">
                <a:solidFill>
                  <a:srgbClr val="000000"/>
                </a:solidFill>
                <a:effectLst/>
                <a:latin typeface="Calibri" panose="020F0502020204030204" pitchFamily="34" charset="0"/>
                <a:ea typeface="Aptos" panose="020B0004020202020204" pitchFamily="34" charset="0"/>
                <a:cs typeface="Arial" panose="020B0604020202020204" pitchFamily="34" charset="0"/>
              </a:rPr>
              <a:t>: </a:t>
            </a:r>
            <a:r>
              <a:rPr lang="nb-NO" sz="1800" b="0">
                <a:solidFill>
                  <a:srgbClr val="000000"/>
                </a:solidFill>
                <a:effectLst/>
              </a:rPr>
              <a:t>«​</a:t>
            </a:r>
            <a:r>
              <a:rPr lang="nb-NO" sz="1800">
                <a:solidFill>
                  <a:srgbClr val="000000"/>
                </a:solidFill>
                <a:effectLst/>
              </a:rPr>
              <a:t>behandling</a:t>
            </a:r>
            <a:r>
              <a:rPr lang="nb-NO" sz="1800" b="1">
                <a:solidFill>
                  <a:srgbClr val="000000"/>
                </a:solidFill>
                <a:effectLst/>
              </a:rPr>
              <a:t> </a:t>
            </a:r>
            <a:r>
              <a:rPr lang="nb-NO" sz="1800" b="0">
                <a:solidFill>
                  <a:srgbClr val="000000"/>
                </a:solidFill>
                <a:effectLst/>
              </a:rPr>
              <a:t>av noen på en ugunstig måte sammenliknet med andre på bakgrunn av blant annet kjønn, seksuell orientering, etnisitet, religion, funksjonsevne eller alder». (</a:t>
            </a:r>
            <a:r>
              <a:rPr kumimoji="0" lang="nb-NO" altLang="nb-NO" sz="1800" b="0" i="0" u="none" strike="noStrike" cap="none" normalizeH="0" baseline="0">
                <a:ln>
                  <a:noFill/>
                </a:ln>
                <a:solidFill>
                  <a:schemeClr val="tx1"/>
                </a:solidFill>
                <a:effectLst/>
                <a:ea typeface="Aptos" panose="020B0004020202020204" pitchFamily="34" charset="0"/>
                <a:cs typeface="Calibri" panose="020F0502020204030204" pitchFamily="34" charset="0"/>
              </a:rPr>
              <a:t>Kleva, </a:t>
            </a:r>
            <a:r>
              <a:rPr kumimoji="0" lang="nb-NO" altLang="nb-NO" sz="1800" b="0" i="0" u="none" strike="noStrike" cap="none" normalizeH="0" baseline="0" err="1">
                <a:ln>
                  <a:noFill/>
                </a:ln>
                <a:solidFill>
                  <a:schemeClr val="tx1"/>
                </a:solidFill>
                <a:effectLst/>
                <a:ea typeface="Aptos" panose="020B0004020202020204" pitchFamily="34" charset="0"/>
                <a:cs typeface="Calibri" panose="020F0502020204030204" pitchFamily="34" charset="0"/>
              </a:rPr>
              <a:t>Rackwitz</a:t>
            </a:r>
            <a:r>
              <a:rPr kumimoji="0" lang="nb-NO" altLang="nb-NO" sz="1800" b="0" i="0" u="none" strike="noStrike" cap="none" normalizeH="0" baseline="0">
                <a:ln>
                  <a:noFill/>
                </a:ln>
                <a:solidFill>
                  <a:schemeClr val="tx1"/>
                </a:solidFill>
                <a:effectLst/>
                <a:ea typeface="Aptos" panose="020B0004020202020204" pitchFamily="34" charset="0"/>
                <a:cs typeface="Calibri" panose="020F0502020204030204" pitchFamily="34" charset="0"/>
              </a:rPr>
              <a:t>, Steinfjell, 2024). </a:t>
            </a:r>
            <a:endParaRPr lang="nb-NO" sz="1800"/>
          </a:p>
          <a:p>
            <a:pPr marL="0" marR="0" lvl="0" indent="0" algn="l" defTabSz="914400" rtl="0" eaLnBrk="1" fontAlgn="auto" latinLnBrk="0" hangingPunct="1">
              <a:lnSpc>
                <a:spcPct val="115000"/>
              </a:lnSpc>
              <a:spcBef>
                <a:spcPts val="0"/>
              </a:spcBef>
              <a:spcAft>
                <a:spcPts val="0"/>
              </a:spcAft>
              <a:buClrTx/>
              <a:buSzTx/>
              <a:buFontTx/>
              <a:buNone/>
              <a:tabLst/>
              <a:defRPr/>
            </a:pPr>
            <a:r>
              <a:rPr lang="nb-NO" sz="1800">
                <a:solidFill>
                  <a:srgbClr val="000000"/>
                </a:solidFill>
                <a:effectLst/>
                <a:latin typeface="Calibri" panose="020F0502020204030204" pitchFamily="34" charset="0"/>
                <a:ea typeface="Aptos" panose="020B0004020202020204" pitchFamily="34" charset="0"/>
                <a:cs typeface="Arial" panose="020B0604020202020204" pitchFamily="34" charset="0"/>
              </a:rPr>
              <a:t>Rasisme: </a:t>
            </a:r>
            <a:r>
              <a:rPr lang="nb-NO" sz="1800" b="0">
                <a:effectLst/>
              </a:rPr>
              <a:t>«</a:t>
            </a:r>
            <a:r>
              <a:rPr lang="nb-NO" sz="1800"/>
              <a:t>usaklig forskjellsbehandling eller diskriminering basert på etnisitet, religion, nasjonalitet, kultur eller hudfarge. Rasisme er også tanken om at noen er mindre verdt, og at de dømmes basert på deres gruppetilhørighet eller opprinnelse</a:t>
            </a:r>
            <a:r>
              <a:rPr lang="nb-NO" sz="1800">
                <a:solidFill>
                  <a:srgbClr val="202122"/>
                </a:solidFill>
                <a:latin typeface="Arial" panose="020B0604020202020204" pitchFamily="34" charset="0"/>
              </a:rPr>
              <a:t> </a:t>
            </a:r>
            <a:r>
              <a:rPr lang="nb-NO" sz="1800" b="0" i="0">
                <a:solidFill>
                  <a:srgbClr val="202122"/>
                </a:solidFill>
                <a:effectLst/>
              </a:rPr>
              <a:t>[…] </a:t>
            </a:r>
            <a:r>
              <a:rPr lang="nb-NO" sz="1800"/>
              <a:t>» (UNICEF, 2022)</a:t>
            </a:r>
            <a:endParaRPr lang="nb-NO" sz="1800" b="0">
              <a:effectLst/>
            </a:endParaRPr>
          </a:p>
          <a:p>
            <a:pPr>
              <a:lnSpc>
                <a:spcPct val="115000"/>
              </a:lnSpc>
            </a:pPr>
            <a:endParaRPr lang="nb-NO" sz="180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b-NO" sz="180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 </a:t>
            </a:r>
            <a:endParaRPr lang="nb-NO"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nb-NO" sz="1800" b="1"/>
              <a:t>Tips til andre oppfølgingsspørsmål: </a:t>
            </a:r>
            <a:endParaRPr lang="nb-NO" sz="1800" b="1" kern="1200">
              <a:solidFill>
                <a:srgbClr val="000000"/>
              </a:solidFill>
              <a:effectLst/>
              <a:latin typeface="Calibri" panose="020F0502020204030204" pitchFamily="34" charset="0"/>
              <a:ea typeface="Yu Mincho" panose="020B0400000000000000" pitchFamily="18" charset="-128"/>
              <a:cs typeface="Arial" panose="020B0604020202020204" pitchFamily="34" charset="0"/>
            </a:endParaRPr>
          </a:p>
          <a:p>
            <a:pPr marL="285750" indent="-285750">
              <a:lnSpc>
                <a:spcPct val="115000"/>
              </a:lnSpc>
              <a:buFont typeface="Arial" panose="020B0604020202020204" pitchFamily="34" charset="0"/>
              <a:buChar char="•"/>
            </a:pPr>
            <a:r>
              <a:rPr lang="nb-NO" sz="1800" b="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Hva er forskjellen på disse begrepene? </a:t>
            </a:r>
          </a:p>
          <a:p>
            <a:pPr marL="285750" indent="-285750">
              <a:lnSpc>
                <a:spcPct val="115000"/>
              </a:lnSpc>
              <a:buFont typeface="Arial" panose="020B0604020202020204" pitchFamily="34" charset="0"/>
              <a:buChar char="•"/>
            </a:pPr>
            <a:r>
              <a:rPr lang="nb-NO" sz="1800" b="0" kern="1200">
                <a:solidFill>
                  <a:srgbClr val="000000"/>
                </a:solidFill>
                <a:effectLst/>
                <a:latin typeface="Calibri" panose="020F0502020204030204" pitchFamily="34" charset="0"/>
                <a:ea typeface="Yu Mincho" panose="020B0400000000000000" pitchFamily="18" charset="-128"/>
                <a:cs typeface="Arial" panose="020B0604020202020204" pitchFamily="34" charset="0"/>
              </a:rPr>
              <a:t>Hvorfor er det viktig å forstå disse begrepene?</a:t>
            </a:r>
          </a:p>
          <a:p>
            <a:pPr>
              <a:lnSpc>
                <a:spcPct val="115000"/>
              </a:lnSpc>
            </a:pPr>
            <a:endParaRPr lang="nb-NO" sz="1800">
              <a:effectLst/>
              <a:latin typeface="Aptos" panose="020B0004020202020204" pitchFamily="34" charset="0"/>
              <a:ea typeface="Aptos" panose="020B0004020202020204" pitchFamily="34" charset="0"/>
              <a:cs typeface="Arial" panose="020B0604020202020204" pitchFamily="34" charset="0"/>
            </a:endParaRPr>
          </a:p>
          <a:p>
            <a:endParaRPr lang="nb-NO"/>
          </a:p>
        </p:txBody>
      </p:sp>
      <p:sp>
        <p:nvSpPr>
          <p:cNvPr id="4" name="Plassholder for lysbildenummer 3">
            <a:extLst>
              <a:ext uri="{FF2B5EF4-FFF2-40B4-BE49-F238E27FC236}">
                <a16:creationId xmlns:a16="http://schemas.microsoft.com/office/drawing/2014/main" id="{34B0C695-13C4-5F60-449F-9C1FDAB53E65}"/>
              </a:ext>
            </a:extLst>
          </p:cNvPr>
          <p:cNvSpPr>
            <a:spLocks noGrp="1"/>
          </p:cNvSpPr>
          <p:nvPr>
            <p:ph type="sldNum" sz="quarter" idx="5"/>
          </p:nvPr>
        </p:nvSpPr>
        <p:spPr/>
        <p:txBody>
          <a:bodyPr/>
          <a:lstStyle/>
          <a:p>
            <a:fld id="{450DA003-5BE0-994A-9B43-36366698BBB5}" type="slidenum">
              <a:rPr lang="nb-NO" smtClean="0"/>
              <a:t>6</a:t>
            </a:fld>
            <a:endParaRPr lang="nb-NO"/>
          </a:p>
        </p:txBody>
      </p:sp>
    </p:spTree>
    <p:extLst>
      <p:ext uri="{BB962C8B-B14F-4D97-AF65-F5344CB8AC3E}">
        <p14:creationId xmlns:p14="http://schemas.microsoft.com/office/powerpoint/2010/main" val="348597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individuelt, par og plenum </a:t>
            </a:r>
          </a:p>
          <a:p>
            <a:pPr defTabSz="915078">
              <a:defRPr/>
            </a:pPr>
            <a:endParaRPr lang="nb-NO"/>
          </a:p>
          <a:p>
            <a:pPr marL="0" marR="0" lvl="0" indent="0" algn="l" defTabSz="915078" rtl="0" eaLnBrk="1" fontAlgn="auto" latinLnBrk="0" hangingPunct="1">
              <a:lnSpc>
                <a:spcPct val="100000"/>
              </a:lnSpc>
              <a:spcBef>
                <a:spcPts val="0"/>
              </a:spcBef>
              <a:spcAft>
                <a:spcPts val="0"/>
              </a:spcAft>
              <a:buClrTx/>
              <a:buSzTx/>
              <a:buFontTx/>
              <a:buNone/>
              <a:tabLst/>
              <a:defRPr/>
            </a:pPr>
            <a:r>
              <a:rPr lang="nb-NO" b="1"/>
              <a:t>Nå skal deltakerne bli bedre kjent med menneskerettighetene. </a:t>
            </a:r>
          </a:p>
          <a:p>
            <a:pPr marL="171450" marR="0" lvl="0" indent="-171450" algn="l" defTabSz="9150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Om du har skrevet ut den forenklede menneskerettighetserklæringen (som er på lysbildet) deler du denne ut til deltakerne. </a:t>
            </a:r>
          </a:p>
          <a:p>
            <a:pPr marL="171450" marR="0" lvl="0" indent="-171450" algn="l" defTabSz="9150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Du kan velge å vise dem neste lysark (obs! liten skrift)</a:t>
            </a:r>
          </a:p>
          <a:p>
            <a:pPr marL="171450" marR="0" lvl="0" indent="-171450" algn="l" defTabSz="9150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En annen mulighet er å vise menneskerettighetserklæringen i fulltekst her: </a:t>
            </a:r>
            <a:r>
              <a:rPr lang="nb-NO" sz="1700" u="sng" kern="0">
                <a:solidFill>
                  <a:srgbClr val="000000"/>
                </a:solidFill>
                <a:latin typeface="Calibri" panose="020F0502020204030204" pitchFamily="34" charset="0"/>
                <a:ea typeface="Tahoma" panose="020B0604030504040204" pitchFamily="34" charset="0"/>
                <a:hlinkClick r:id="rId3"/>
              </a:rPr>
              <a:t>https://amnesty.no/menneskerettighetene-forenklet-versjon</a:t>
            </a:r>
            <a:endParaRPr lang="nb-NO" u="none"/>
          </a:p>
          <a:p>
            <a:endParaRPr lang="nb-NO">
              <a:solidFill>
                <a:srgbClr val="0563C1"/>
              </a:solidFill>
            </a:endParaRPr>
          </a:p>
          <a:p>
            <a:r>
              <a:rPr lang="nb-NO" sz="1200" b="1" u="none" kern="0">
                <a:solidFill>
                  <a:srgbClr val="000000"/>
                </a:solidFill>
                <a:latin typeface="Calibri" panose="020F0502020204030204" pitchFamily="34" charset="0"/>
                <a:ea typeface="Tahoma" panose="020B0604030504040204" pitchFamily="34" charset="0"/>
              </a:rPr>
              <a:t>La deltakerne få litt tid til å lese gjennom erklæringen før du spør</a:t>
            </a:r>
            <a:r>
              <a:rPr lang="nb-NO" b="1">
                <a:solidFill>
                  <a:srgbClr val="0563C1"/>
                </a:solidFill>
              </a:rPr>
              <a:t>: </a:t>
            </a:r>
            <a:r>
              <a:rPr lang="nb-NO" b="0">
                <a:solidFill>
                  <a:srgbClr val="0563C1"/>
                </a:solidFill>
              </a:rPr>
              <a:t>Kan</a:t>
            </a:r>
            <a:r>
              <a:rPr lang="nb-NO">
                <a:solidFill>
                  <a:srgbClr val="0563C1"/>
                </a:solidFill>
              </a:rPr>
              <a:t> dere</a:t>
            </a:r>
            <a:r>
              <a:rPr lang="nb-NO"/>
              <a:t> komme på en menneskerettighet dere har brukt i dag eller den siste tiden? </a:t>
            </a:r>
            <a:endParaRPr lang="nb-NO">
              <a:ea typeface="Calibri"/>
              <a:cs typeface="Calibri"/>
            </a:endParaRPr>
          </a:p>
          <a:p>
            <a:r>
              <a:rPr lang="nb-NO"/>
              <a:t>La deltakerne tenke litt for seg selv og snakke med sidemannen før du spør dem i plenum. Du kan fortelle deltakerne at menneskerettighetene er noe vi alle har, og det er viktig at vi prater om menneskerettighetene for å bidra til at vi verner om dem.  </a:t>
            </a:r>
            <a:endParaRPr lang="nb-NO">
              <a:ea typeface="Calibri"/>
              <a:cs typeface="Calibri"/>
            </a:endParaRPr>
          </a:p>
          <a:p>
            <a:endParaRPr lang="nb-NO"/>
          </a:p>
          <a:p>
            <a:pPr marL="0" indent="0" defTabSz="921404">
              <a:buFont typeface="Arial" panose="020B0604020202020204" pitchFamily="34" charset="0"/>
              <a:buNone/>
              <a:defRPr/>
            </a:pPr>
            <a:r>
              <a:rPr lang="nb-NO" b="1">
                <a:ea typeface="Calibri"/>
                <a:cs typeface="Calibri"/>
              </a:rPr>
              <a:t>Deltakerne skal nå forsøke å koble menneskerettighetene og temaet fordommer, diskriminering og rasisme:</a:t>
            </a:r>
          </a:p>
          <a:p>
            <a:pPr marL="0" indent="0" defTabSz="888340">
              <a:buFont typeface="Arial" panose="020B0604020202020204" pitchFamily="34" charset="0"/>
              <a:buNone/>
              <a:defRPr/>
            </a:pPr>
            <a:r>
              <a:rPr lang="nb-NO"/>
              <a:t>Spør deltakerne om de kan finne menneskerettighetsartikler som handler om å beskytte mennesker fra rasisme og diskriminering. </a:t>
            </a:r>
          </a:p>
          <a:p>
            <a:pPr defTabSz="888340">
              <a:defRPr/>
            </a:pPr>
            <a:endParaRPr lang="nb-NO"/>
          </a:p>
          <a:p>
            <a:pPr defTabSz="888340">
              <a:defRPr/>
            </a:pPr>
            <a:r>
              <a:rPr lang="nb-NO"/>
              <a:t>Mange artikler handler indirekte om temaet. Du kan trekke frem art</a:t>
            </a:r>
            <a:r>
              <a:rPr lang="nb-NO" b="1"/>
              <a:t>. 1, 2, og 7. </a:t>
            </a:r>
            <a:r>
              <a:rPr lang="nb-NO"/>
              <a:t> </a:t>
            </a:r>
            <a:endParaRPr lang="nb-NO" b="1"/>
          </a:p>
          <a:p>
            <a:r>
              <a:rPr lang="nb-NO" b="0"/>
              <a:t>Du kan</a:t>
            </a:r>
            <a:r>
              <a:rPr lang="nb-NO" b="0">
                <a:latin typeface="Calibri" panose="020F0502020204030204" pitchFamily="34" charset="0"/>
                <a:ea typeface="Calibri" panose="020F0502020204030204" pitchFamily="34" charset="0"/>
                <a:cs typeface="Calibri" panose="020F0502020204030204" pitchFamily="34" charset="0"/>
              </a:rPr>
              <a:t> </a:t>
            </a:r>
            <a:r>
              <a:rPr lang="nb-NO">
                <a:latin typeface="Calibri" panose="020F0502020204030204" pitchFamily="34" charset="0"/>
                <a:ea typeface="Calibri" panose="020F0502020204030204" pitchFamily="34" charset="0"/>
                <a:cs typeface="Calibri" panose="020F0502020204030204" pitchFamily="34" charset="0"/>
              </a:rPr>
              <a:t>nevne at barn og unge under 18 år har et særskilt menneskerettighetsvern. Det gir barna de samme grunnleggende rettigheter, uansett hvem de er og hvor de bor. Du finner mer her: </a:t>
            </a:r>
            <a:r>
              <a:rPr lang="nb-NO">
                <a:latin typeface="Calibri" panose="020F0502020204030204" pitchFamily="34" charset="0"/>
                <a:ea typeface="Calibri" panose="020F0502020204030204" pitchFamily="34" charset="0"/>
                <a:cs typeface="Calibri" panose="020F0502020204030204" pitchFamily="34" charset="0"/>
                <a:hlinkClick r:id="rId4"/>
              </a:rPr>
              <a:t>https://fn.no/avtaler/menneskerettigheter/barnekonvensjonen</a:t>
            </a:r>
            <a:endParaRPr lang="nb-NO" altLang="nb-NO">
              <a:latin typeface="Calibri" panose="020F0502020204030204" pitchFamily="34" charset="0"/>
              <a:ea typeface="Calibri" panose="020F0502020204030204" pitchFamily="34" charset="0"/>
              <a:cs typeface="Calibri" panose="020F0502020204030204" pitchFamily="34" charset="0"/>
            </a:endParaRPr>
          </a:p>
          <a:p>
            <a:pPr marL="172720" indent="-172720" defTabSz="921404">
              <a:buFont typeface="Arial" panose="020B0604020202020204" pitchFamily="34" charset="0"/>
              <a:buChar char="•"/>
              <a:defRPr/>
            </a:pPr>
            <a:endParaRPr lang="nb-NO">
              <a:ea typeface="Calibri"/>
              <a:cs typeface="Calibri"/>
            </a:endParaRPr>
          </a:p>
          <a:p>
            <a:r>
              <a:rPr lang="nb-NO" b="1"/>
              <a:t>Tips til andre oppfølgingsspørsmål: </a:t>
            </a:r>
            <a:endParaRPr lang="nb-NO" b="1">
              <a:ea typeface="Calibri"/>
              <a:cs typeface="Calibri"/>
            </a:endParaRPr>
          </a:p>
          <a:p>
            <a:pPr marL="172720" marR="0" lvl="0" indent="-172720" algn="l" defTabSz="92140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Hvilken rolle spiller </a:t>
            </a:r>
            <a:r>
              <a:rPr lang="nb-NO" b="0"/>
              <a:t>ytringsfrihet</a:t>
            </a:r>
            <a:r>
              <a:rPr lang="nb-NO"/>
              <a:t> for temaet fordommer, rasisme og diskriminering?</a:t>
            </a:r>
            <a:endParaRPr lang="nb-NO" b="0"/>
          </a:p>
          <a:p>
            <a:pPr marL="172720" indent="-172720" defTabSz="921404">
              <a:buFont typeface="Arial" panose="020B0604020202020204" pitchFamily="34" charset="0"/>
              <a:buChar char="•"/>
              <a:defRPr/>
            </a:pPr>
            <a:r>
              <a:rPr lang="nb-NO" b="0"/>
              <a:t>Hvorfor er menneskerettighetene fremdeles aktuelle?</a:t>
            </a:r>
            <a:endParaRPr lang="nb-NO" b="0">
              <a:ea typeface="Calibri"/>
              <a:cs typeface="Calibri"/>
            </a:endParaRPr>
          </a:p>
          <a:p>
            <a:pPr marL="172720" indent="-172720" defTabSz="921404">
              <a:buFont typeface="Arial" panose="020B0604020202020204" pitchFamily="34" charset="0"/>
              <a:buChar char="•"/>
              <a:defRPr/>
            </a:pPr>
            <a:r>
              <a:rPr lang="nb-NO"/>
              <a:t>Har du eksempler på land som bryter disse rettighetene? </a:t>
            </a:r>
          </a:p>
          <a:p>
            <a:pPr defTabSz="915078">
              <a:defRPr/>
            </a:pPr>
            <a:endParaRPr lang="nb-NO"/>
          </a:p>
          <a:p>
            <a:pPr defTabSz="915078">
              <a:defRPr/>
            </a:pPr>
            <a:r>
              <a:rPr lang="nb-NO"/>
              <a:t>Mer informasjon om FNs Verdenserklæring om menneskerettighetene kan du finne her: </a:t>
            </a:r>
            <a:r>
              <a:rPr lang="nb-NO">
                <a:hlinkClick r:id="rId5"/>
              </a:rPr>
              <a:t>https://fn.no/tema/menneskerettigheter/menneskerettigheter#Menneskerettigheteneshistorie-7</a:t>
            </a:r>
            <a:endParaRPr lang="nb-NO"/>
          </a:p>
          <a:p>
            <a:pPr defTabSz="915078">
              <a:defRPr/>
            </a:pPr>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7</a:t>
            </a:fld>
            <a:endParaRPr lang="nb-NO"/>
          </a:p>
        </p:txBody>
      </p:sp>
    </p:spTree>
    <p:extLst>
      <p:ext uri="{BB962C8B-B14F-4D97-AF65-F5344CB8AC3E}">
        <p14:creationId xmlns:p14="http://schemas.microsoft.com/office/powerpoint/2010/main" val="284407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94481">
              <a:defRPr/>
            </a:pPr>
            <a:r>
              <a:rPr lang="nb-NO"/>
              <a:t>Du kan også bare vise dem dette lysarket, eller du kan vise menneskerettighetserklæringen i fulltekst her: </a:t>
            </a:r>
            <a:r>
              <a:rPr lang="nb-NO" sz="1700" u="sng" kern="0">
                <a:solidFill>
                  <a:srgbClr val="000000"/>
                </a:solidFill>
                <a:latin typeface="Calibri" panose="020F0502020204030204" pitchFamily="34" charset="0"/>
                <a:ea typeface="Tahoma" panose="020B0604030504040204" pitchFamily="34" charset="0"/>
                <a:hlinkClick r:id="rId3"/>
              </a:rPr>
              <a:t>https://amnesty.no/menneskerettighetene-forenklet-versjon</a:t>
            </a:r>
            <a:r>
              <a:rPr lang="nb-NO" sz="1700" u="sng" kern="0">
                <a:solidFill>
                  <a:srgbClr val="000000"/>
                </a:solidFill>
                <a:latin typeface="Calibri" panose="020F0502020204030204" pitchFamily="34" charset="0"/>
                <a:ea typeface="Tahoma" panose="020B0604030504040204" pitchFamily="34" charset="0"/>
              </a:rPr>
              <a:t> </a:t>
            </a:r>
            <a:endParaRPr lang="nb-NO"/>
          </a:p>
          <a:p>
            <a:pPr marL="222085" indent="-222085" defTabSz="888340">
              <a:buFont typeface="+mj-lt"/>
              <a:buAutoNum type="arabicParenR"/>
              <a:defRPr/>
            </a:pPr>
            <a:endParaRPr lang="nb-NO"/>
          </a:p>
          <a:p>
            <a:pPr defTabSz="894481">
              <a:defRPr/>
            </a:pPr>
            <a:endParaRPr lang="nb-NO">
              <a:cs typeface="Calibri"/>
            </a:endParaRPr>
          </a:p>
          <a:p>
            <a:pPr defTabSz="894481">
              <a:defRPr/>
            </a:pPr>
            <a:endParaRPr lang="nb-NO">
              <a:cs typeface="Calibri"/>
            </a:endParaRPr>
          </a:p>
          <a:p>
            <a:endParaRPr lang="nb-NO" b="1"/>
          </a:p>
          <a:p>
            <a:endParaRPr lang="nb-NO"/>
          </a:p>
        </p:txBody>
      </p:sp>
      <p:sp>
        <p:nvSpPr>
          <p:cNvPr id="4" name="Plassholder for lysbildenummer 3"/>
          <p:cNvSpPr>
            <a:spLocks noGrp="1"/>
          </p:cNvSpPr>
          <p:nvPr>
            <p:ph type="sldNum" sz="quarter" idx="5"/>
          </p:nvPr>
        </p:nvSpPr>
        <p:spPr/>
        <p:txBody>
          <a:bodyPr/>
          <a:lstStyle/>
          <a:p>
            <a:fld id="{450DA003-5BE0-994A-9B43-36366698BBB5}" type="slidenum">
              <a:rPr lang="nb-NO" smtClean="0"/>
              <a:t>8</a:t>
            </a:fld>
            <a:endParaRPr lang="nb-NO"/>
          </a:p>
        </p:txBody>
      </p:sp>
    </p:spTree>
    <p:extLst>
      <p:ext uri="{BB962C8B-B14F-4D97-AF65-F5344CB8AC3E}">
        <p14:creationId xmlns:p14="http://schemas.microsoft.com/office/powerpoint/2010/main" val="57868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078">
              <a:defRPr/>
            </a:pPr>
            <a:r>
              <a:rPr lang="nb-NO" b="1"/>
              <a:t>Arbeidsform: </a:t>
            </a:r>
            <a:r>
              <a:rPr lang="nb-NO"/>
              <a:t>plenum</a:t>
            </a:r>
          </a:p>
          <a:p>
            <a:endParaRPr lang="nb-NO">
              <a:solidFill>
                <a:schemeClr val="tx1"/>
              </a:solidFill>
            </a:endParaRPr>
          </a:p>
          <a:p>
            <a:pPr marL="171578" indent="-171578">
              <a:buFont typeface="Arial" panose="020B0604020202020204" pitchFamily="34" charset="0"/>
              <a:buChar char="•"/>
            </a:pPr>
            <a:r>
              <a:rPr lang="nb-NO">
                <a:solidFill>
                  <a:schemeClr val="tx1"/>
                </a:solidFill>
              </a:rPr>
              <a:t>Deltakerne skal samtale rundt ulike caser, faktakunnskap og personlige historier.</a:t>
            </a:r>
            <a:r>
              <a:rPr lang="nb-NO"/>
              <a:t> </a:t>
            </a:r>
            <a:r>
              <a:rPr lang="nb-NO">
                <a:latin typeface="Amnesty Trade Gothic" panose="020B0503040303020004" pitchFamily="34" charset="0"/>
                <a:ea typeface="Yu Mincho" panose="02020400000000000000" pitchFamily="18" charset="-128"/>
                <a:cs typeface="Arial" panose="020B0604020202020204" pitchFamily="34" charset="0"/>
              </a:rPr>
              <a:t>Dialogkortene som blir presentert med jevne mellomrom av deg som moderator, skal være med å belyse situasjoner, meninger og fakta fra flere perspektiver. </a:t>
            </a:r>
          </a:p>
          <a:p>
            <a:pPr marL="171578" indent="-171578" defTabSz="915078">
              <a:buFont typeface="Arial" panose="020B0604020202020204" pitchFamily="34" charset="0"/>
              <a:buChar char="•"/>
              <a:defRPr/>
            </a:pPr>
            <a:r>
              <a:rPr lang="nb-NO">
                <a:latin typeface="Amnesty Trade Gothic" panose="020B0503040303020004" pitchFamily="34" charset="0"/>
                <a:ea typeface="Yu Mincho" panose="02020400000000000000" pitchFamily="18" charset="-128"/>
                <a:cs typeface="Arial" panose="020B0604020202020204" pitchFamily="34" charset="0"/>
              </a:rPr>
              <a:t>Oppmuntre deltakere til å stille spørsmål, være nysgjerrige og delaktige i samtalen. </a:t>
            </a:r>
            <a:endParaRPr lang="nb-NO">
              <a:latin typeface="Calibri" panose="020F0502020204030204" pitchFamily="34" charset="0"/>
              <a:ea typeface="DengXian" panose="02010600030101010101" pitchFamily="2" charset="-122"/>
              <a:cs typeface="Calibri" panose="020F0502020204030204" pitchFamily="34" charset="0"/>
            </a:endParaRPr>
          </a:p>
          <a:p>
            <a:pPr marL="171578" indent="-171578">
              <a:buFont typeface="Arial" panose="020B0604020202020204" pitchFamily="34" charset="0"/>
              <a:buChar char="•"/>
            </a:pPr>
            <a:r>
              <a:rPr lang="nb-NO">
                <a:solidFill>
                  <a:schemeClr val="tx1"/>
                </a:solidFill>
              </a:rPr>
              <a:t>Om deltakerne ikke allerede har satt seg i grupper, gjør det nå. Om du har skrevet ut dialogkortene, så plasserer du disse på de ulike gruppene. </a:t>
            </a:r>
          </a:p>
          <a:p>
            <a:pPr marL="171578" indent="-171578">
              <a:buFont typeface="Arial" panose="020B0604020202020204" pitchFamily="34" charset="0"/>
              <a:buChar char="•"/>
            </a:pPr>
            <a:r>
              <a:rPr lang="nb-NO">
                <a:solidFill>
                  <a:schemeClr val="tx1"/>
                </a:solidFill>
              </a:rPr>
              <a:t>Det er mulig å gjennomføre opplegget i plenum uten at de sitter i grupper, men vi anbefaler å gjøre det i mindre grupper for dialogen og aktivitetens del. Se forslag til </a:t>
            </a:r>
            <a:r>
              <a:rPr lang="nb-NO" err="1">
                <a:solidFill>
                  <a:schemeClr val="tx1"/>
                </a:solidFill>
              </a:rPr>
              <a:t>dialogform</a:t>
            </a:r>
            <a:r>
              <a:rPr lang="nb-NO">
                <a:solidFill>
                  <a:schemeClr val="tx1"/>
                </a:solidFill>
              </a:rPr>
              <a:t> i veiledningen.</a:t>
            </a:r>
          </a:p>
          <a:p>
            <a:pPr marL="171578" indent="-171578">
              <a:buFont typeface="Arial" panose="020B0604020202020204" pitchFamily="34" charset="0"/>
              <a:buChar char="•"/>
            </a:pPr>
            <a:r>
              <a:rPr lang="nb-NO">
                <a:solidFill>
                  <a:schemeClr val="tx1"/>
                </a:solidFill>
              </a:rPr>
              <a:t>Oppfølgingsspørsmål du kan stille deltakerne finner du under det enkelte dialogkortet eller du kan finne det på neste lysbilde. </a:t>
            </a:r>
          </a:p>
          <a:p>
            <a:pPr marL="171578" indent="-171578">
              <a:buFont typeface="Arial" panose="020B0604020202020204" pitchFamily="34" charset="0"/>
              <a:buChar char="•"/>
            </a:pPr>
            <a:r>
              <a:rPr lang="nb-NO">
                <a:solidFill>
                  <a:schemeClr val="tx1"/>
                </a:solidFill>
              </a:rPr>
              <a:t>Oppfølgingsspørsmål deltakerne kan stille hverandre presenteres på neste lysbilde. </a:t>
            </a:r>
          </a:p>
          <a:p>
            <a:pPr marL="171578" indent="-171578">
              <a:buFont typeface="Arial" panose="020B0604020202020204" pitchFamily="34" charset="0"/>
              <a:buChar char="•"/>
            </a:pPr>
            <a:endParaRPr lang="nb-NO">
              <a:solidFill>
                <a:schemeClr val="tx1"/>
              </a:solidFill>
            </a:endParaRPr>
          </a:p>
          <a:p>
            <a:pPr marL="0" indent="0">
              <a:buFont typeface="Arial" panose="020B0604020202020204" pitchFamily="34" charset="0"/>
              <a:buNone/>
            </a:pPr>
            <a:r>
              <a:rPr lang="nb-NO">
                <a:solidFill>
                  <a:schemeClr val="tx1"/>
                </a:solidFill>
              </a:rPr>
              <a:t>Lykke til </a:t>
            </a:r>
            <a:r>
              <a:rPr lang="nb-NO">
                <a:solidFill>
                  <a:schemeClr val="tx1"/>
                </a:solidFill>
                <a:sym typeface="Wingdings" panose="05000000000000000000" pitchFamily="2" charset="2"/>
              </a:rPr>
              <a:t> </a:t>
            </a:r>
            <a:endParaRPr lang="nb-NO">
              <a:solidFill>
                <a:schemeClr val="tx1"/>
              </a:solidFill>
            </a:endParaRPr>
          </a:p>
          <a:p>
            <a:pPr defTabSz="915078">
              <a:defRPr/>
            </a:pPr>
            <a:endParaRPr lang="nb-NO" b="0" i="0" u="none">
              <a:solidFill>
                <a:srgbClr val="212529"/>
              </a:solidFill>
              <a:effectLst/>
              <a:latin typeface="Amnesty Trade Gothic"/>
            </a:endParaRPr>
          </a:p>
        </p:txBody>
      </p:sp>
      <p:sp>
        <p:nvSpPr>
          <p:cNvPr id="4" name="Plassholder for lysbildenummer 3"/>
          <p:cNvSpPr>
            <a:spLocks noGrp="1"/>
          </p:cNvSpPr>
          <p:nvPr>
            <p:ph type="sldNum" sz="quarter" idx="5"/>
          </p:nvPr>
        </p:nvSpPr>
        <p:spPr/>
        <p:txBody>
          <a:bodyPr/>
          <a:lstStyle/>
          <a:p>
            <a:fld id="{450DA003-5BE0-994A-9B43-36366698BBB5}" type="slidenum">
              <a:rPr lang="nb-NO" smtClean="0"/>
              <a:t>9</a:t>
            </a:fld>
            <a:endParaRPr lang="nb-NO"/>
          </a:p>
        </p:txBody>
      </p:sp>
    </p:spTree>
    <p:extLst>
      <p:ext uri="{BB962C8B-B14F-4D97-AF65-F5344CB8AC3E}">
        <p14:creationId xmlns:p14="http://schemas.microsoft.com/office/powerpoint/2010/main" val="270860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253CD1-35E1-F34B-AA42-7B5AA3C6B24E}"/>
              </a:ext>
            </a:extLst>
          </p:cNvPr>
          <p:cNvSpPr>
            <a:spLocks noGrp="1"/>
          </p:cNvSpPr>
          <p:nvPr>
            <p:ph type="ctrTitle" hasCustomPrompt="1"/>
          </p:nvPr>
        </p:nvSpPr>
        <p:spPr>
          <a:xfrm>
            <a:off x="2150111" y="1910082"/>
            <a:ext cx="7891780" cy="1518921"/>
          </a:xfrm>
          <a:solidFill>
            <a:schemeClr val="tx1"/>
          </a:solidFill>
        </p:spPr>
        <p:txBody>
          <a:bodyPr anchor="b"/>
          <a:lstStyle>
            <a:lvl1pPr algn="ctr">
              <a:defRPr sz="10000">
                <a:solidFill>
                  <a:schemeClr val="tx2"/>
                </a:solidFill>
              </a:defRPr>
            </a:lvl1pPr>
          </a:lstStyle>
          <a:p>
            <a:r>
              <a:rPr lang="nb-NO"/>
              <a:t>OVERKSRIFT</a:t>
            </a:r>
          </a:p>
        </p:txBody>
      </p:sp>
      <p:sp>
        <p:nvSpPr>
          <p:cNvPr id="3" name="Undertittel 2">
            <a:extLst>
              <a:ext uri="{FF2B5EF4-FFF2-40B4-BE49-F238E27FC236}">
                <a16:creationId xmlns:a16="http://schemas.microsoft.com/office/drawing/2014/main" id="{B332D2E6-8107-9D4F-BCD8-4A6475CC4565}"/>
              </a:ext>
            </a:extLst>
          </p:cNvPr>
          <p:cNvSpPr>
            <a:spLocks noGrp="1"/>
          </p:cNvSpPr>
          <p:nvPr>
            <p:ph type="subTitle" idx="1"/>
          </p:nvPr>
        </p:nvSpPr>
        <p:spPr>
          <a:xfrm>
            <a:off x="1524000" y="399034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spTree>
    <p:extLst>
      <p:ext uri="{BB962C8B-B14F-4D97-AF65-F5344CB8AC3E}">
        <p14:creationId xmlns:p14="http://schemas.microsoft.com/office/powerpoint/2010/main" val="341066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3E9AD2-872B-874C-8A94-36C2783D907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3647FBB-9331-4F4C-AEFD-9895ADA97C6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8FA0A1D-5493-B84E-ACA5-46A797BAE87E}"/>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5" name="Plassholder for bunntekst 4">
            <a:extLst>
              <a:ext uri="{FF2B5EF4-FFF2-40B4-BE49-F238E27FC236}">
                <a16:creationId xmlns:a16="http://schemas.microsoft.com/office/drawing/2014/main" id="{399E3DD6-1D9C-DE47-9C28-9C4E06453A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84A0DD1-D619-514D-BE50-459E9103E1B7}"/>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20531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8E3C6B9-0013-5C4C-BBB9-044680FF5DE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F64D868-ABEA-1A45-BEC6-4009D8F668D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B83724-E8AA-054A-AE36-FD638314FFC0}"/>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5" name="Plassholder for bunntekst 4">
            <a:extLst>
              <a:ext uri="{FF2B5EF4-FFF2-40B4-BE49-F238E27FC236}">
                <a16:creationId xmlns:a16="http://schemas.microsoft.com/office/drawing/2014/main" id="{78904C5E-1DD3-524E-8735-1EA6F3618F2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6E2722-9F53-3748-8CE8-D26B6DC88A99}"/>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35228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B6ABD6-BF69-194D-A549-855B99C1C90B}"/>
              </a:ext>
            </a:extLst>
          </p:cNvPr>
          <p:cNvSpPr>
            <a:spLocks noGrp="1"/>
          </p:cNvSpPr>
          <p:nvPr>
            <p:ph type="title" hasCustomPrompt="1"/>
          </p:nvPr>
        </p:nvSpPr>
        <p:spPr>
          <a:xfrm>
            <a:off x="2438399" y="889348"/>
            <a:ext cx="7315202" cy="1527849"/>
          </a:xfrm>
        </p:spPr>
        <p:txBody>
          <a:bodyPr anchor="b"/>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243802A7-1455-BB4A-92A1-05A30AED584C}"/>
              </a:ext>
            </a:extLst>
          </p:cNvPr>
          <p:cNvSpPr>
            <a:spLocks noGrp="1"/>
          </p:cNvSpPr>
          <p:nvPr>
            <p:ph idx="1"/>
          </p:nvPr>
        </p:nvSpPr>
        <p:spPr>
          <a:xfrm>
            <a:off x="2438399" y="2722779"/>
            <a:ext cx="7315201" cy="32458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7209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30B990-1BE7-6847-B124-0FC286CF913F}"/>
              </a:ext>
            </a:extLst>
          </p:cNvPr>
          <p:cNvSpPr>
            <a:spLocks noGrp="1"/>
          </p:cNvSpPr>
          <p:nvPr>
            <p:ph type="title"/>
          </p:nvPr>
        </p:nvSpPr>
        <p:spPr>
          <a:xfrm>
            <a:off x="831851" y="1709740"/>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78EE60C-BCA8-0740-B04F-6C948C1A1D3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7DD1467-992C-4547-A070-78C1DBB55DE6}"/>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5" name="Plassholder for bunntekst 4">
            <a:extLst>
              <a:ext uri="{FF2B5EF4-FFF2-40B4-BE49-F238E27FC236}">
                <a16:creationId xmlns:a16="http://schemas.microsoft.com/office/drawing/2014/main" id="{FDC9FE0C-B0B2-6242-B75A-9A36471192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5D4985-17E1-FC4A-AFDA-EFE4A02ECBC3}"/>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0694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56D62A-4CA2-AE40-BC7C-D8EC209EEA0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584D0C5-A575-E845-98B8-F0EC3ECBA0A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F00334A-0F4D-1242-8ED0-097E7FB2450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9935707-3400-B84B-BC87-2411282991EF}"/>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6" name="Plassholder for bunntekst 5">
            <a:extLst>
              <a:ext uri="{FF2B5EF4-FFF2-40B4-BE49-F238E27FC236}">
                <a16:creationId xmlns:a16="http://schemas.microsoft.com/office/drawing/2014/main" id="{C8E6253F-F89F-B04E-8C3F-DD025C45A5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0E916D-E6AA-2040-993C-88B8DCD1459F}"/>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427258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7E5C2-E78C-3945-A476-EB3B3A6A196B}"/>
              </a:ext>
            </a:extLst>
          </p:cNvPr>
          <p:cNvSpPr>
            <a:spLocks noGrp="1"/>
          </p:cNvSpPr>
          <p:nvPr>
            <p:ph type="title"/>
          </p:nvPr>
        </p:nvSpPr>
        <p:spPr>
          <a:xfrm>
            <a:off x="839788" y="365127"/>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34C1678-CD21-3A4F-AFC8-4EC4B5D23B0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9CDF97C-A0D3-6C4D-923C-7F32F6D34B42}"/>
              </a:ext>
            </a:extLst>
          </p:cNvPr>
          <p:cNvSpPr>
            <a:spLocks noGrp="1"/>
          </p:cNvSpPr>
          <p:nvPr>
            <p:ph sz="half" idx="2"/>
          </p:nvPr>
        </p:nvSpPr>
        <p:spPr>
          <a:xfrm>
            <a:off x="839789"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97ABFE7-47E0-5A4C-B0DF-05BC0F712A1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572C65C-6AC4-3048-9BB1-96002815DFF3}"/>
              </a:ext>
            </a:extLst>
          </p:cNvPr>
          <p:cNvSpPr>
            <a:spLocks noGrp="1"/>
          </p:cNvSpPr>
          <p:nvPr>
            <p:ph sz="quarter" idx="4"/>
          </p:nvPr>
        </p:nvSpPr>
        <p:spPr>
          <a:xfrm>
            <a:off x="6172201"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46459F0-0920-6A41-90EC-CFB2458F28BE}"/>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8" name="Plassholder for bunntekst 7">
            <a:extLst>
              <a:ext uri="{FF2B5EF4-FFF2-40B4-BE49-F238E27FC236}">
                <a16:creationId xmlns:a16="http://schemas.microsoft.com/office/drawing/2014/main" id="{D6A10DD6-2666-7B42-A0D8-49CB7F48F1A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3229EEA-B38F-BC44-8956-6F5D2D43F60B}"/>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53062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90C1DA-5B71-FD4A-B00A-2C30603DDA6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777DF65-263F-5348-9B95-14AECBC34286}"/>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4" name="Plassholder for bunntekst 3">
            <a:extLst>
              <a:ext uri="{FF2B5EF4-FFF2-40B4-BE49-F238E27FC236}">
                <a16:creationId xmlns:a16="http://schemas.microsoft.com/office/drawing/2014/main" id="{4C7C39CE-4D2E-814F-833F-5A43D9B1FA9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72F1583-7D97-874A-92A4-DE7809BCC492}"/>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61520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C8276CC-6CD2-7642-9E66-0FE741D6BA11}"/>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3" name="Plassholder for bunntekst 2">
            <a:extLst>
              <a:ext uri="{FF2B5EF4-FFF2-40B4-BE49-F238E27FC236}">
                <a16:creationId xmlns:a16="http://schemas.microsoft.com/office/drawing/2014/main" id="{7801DD07-119D-C541-8AAA-8346F14851D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550974F-705D-4C42-84B6-0DEC3DA27A41}"/>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217065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A84D15-492B-B34F-A262-9A803C6E15B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9A39EF1-DC29-864F-BC75-34573F1411F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1BD96D3-38B2-4547-B683-0D41D946A96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1CD8895-9BEB-6D41-89DA-8971455F7D76}"/>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6" name="Plassholder for bunntekst 5">
            <a:extLst>
              <a:ext uri="{FF2B5EF4-FFF2-40B4-BE49-F238E27FC236}">
                <a16:creationId xmlns:a16="http://schemas.microsoft.com/office/drawing/2014/main" id="{6ECCBDF6-BE84-5340-9F35-EF8A6434AE5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E16D1A3-F841-B649-96FE-0A68E5202240}"/>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112458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3E2282-B959-C244-8BDB-AD40E23261C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90CCF5A-00B7-1C4A-AB8D-85C465A882EF}"/>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b-NO"/>
          </a:p>
        </p:txBody>
      </p:sp>
      <p:sp>
        <p:nvSpPr>
          <p:cNvPr id="4" name="Plassholder for tekst 3">
            <a:extLst>
              <a:ext uri="{FF2B5EF4-FFF2-40B4-BE49-F238E27FC236}">
                <a16:creationId xmlns:a16="http://schemas.microsoft.com/office/drawing/2014/main" id="{BA0BAF51-77B8-574A-A42A-04B67926C12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D7F9372-E6A8-0144-BD29-7F159DE1115D}"/>
              </a:ext>
            </a:extLst>
          </p:cNvPr>
          <p:cNvSpPr>
            <a:spLocks noGrp="1"/>
          </p:cNvSpPr>
          <p:nvPr>
            <p:ph type="dt" sz="half" idx="10"/>
          </p:nvPr>
        </p:nvSpPr>
        <p:spPr/>
        <p:txBody>
          <a:bodyPr/>
          <a:lstStyle/>
          <a:p>
            <a:fld id="{414F2452-749C-1541-BF60-839119562080}" type="datetimeFigureOut">
              <a:rPr lang="nb-NO" smtClean="0"/>
              <a:t>09.06.2026</a:t>
            </a:fld>
            <a:endParaRPr lang="nb-NO"/>
          </a:p>
        </p:txBody>
      </p:sp>
      <p:sp>
        <p:nvSpPr>
          <p:cNvPr id="6" name="Plassholder for bunntekst 5">
            <a:extLst>
              <a:ext uri="{FF2B5EF4-FFF2-40B4-BE49-F238E27FC236}">
                <a16:creationId xmlns:a16="http://schemas.microsoft.com/office/drawing/2014/main" id="{E8E2A624-985F-0C4B-B5B8-75FCF35ED33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15F7A79-45F0-C142-9D84-AF82E3A4BE31}"/>
              </a:ext>
            </a:extLst>
          </p:cNvPr>
          <p:cNvSpPr>
            <a:spLocks noGrp="1"/>
          </p:cNvSpPr>
          <p:nvPr>
            <p:ph type="sldNum" sz="quarter" idx="12"/>
          </p:nvPr>
        </p:nvSpPr>
        <p:spPr/>
        <p:txBody>
          <a:bodyPr/>
          <a:lstStyle/>
          <a:p>
            <a:fld id="{CA3DAECF-70BF-E84C-993D-17A3F7B48619}" type="slidenum">
              <a:rPr lang="nb-NO" smtClean="0"/>
              <a:t>‹#›</a:t>
            </a:fld>
            <a:endParaRPr lang="nb-NO"/>
          </a:p>
        </p:txBody>
      </p:sp>
    </p:spTree>
    <p:extLst>
      <p:ext uri="{BB962C8B-B14F-4D97-AF65-F5344CB8AC3E}">
        <p14:creationId xmlns:p14="http://schemas.microsoft.com/office/powerpoint/2010/main" val="373916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1D0F6"/>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A56EDDD-8F88-EA47-9059-FC3B42753E7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4595D81-CAA6-AD43-8CD5-1AF0891D6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ADC9B07-02EB-C34B-A173-952D9AB254D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F2452-749C-1541-BF60-839119562080}" type="datetimeFigureOut">
              <a:rPr lang="nb-NO" smtClean="0"/>
              <a:t>09.06.2026</a:t>
            </a:fld>
            <a:endParaRPr lang="nb-NO"/>
          </a:p>
        </p:txBody>
      </p:sp>
      <p:sp>
        <p:nvSpPr>
          <p:cNvPr id="5" name="Plassholder for bunntekst 4">
            <a:extLst>
              <a:ext uri="{FF2B5EF4-FFF2-40B4-BE49-F238E27FC236}">
                <a16:creationId xmlns:a16="http://schemas.microsoft.com/office/drawing/2014/main" id="{35A1AEB1-AF61-9C4B-A1A6-D1353A6A6E4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FC202C6-7B0E-A044-A133-60BC3A34702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DAECF-70BF-E84C-993D-17A3F7B48619}" type="slidenum">
              <a:rPr lang="nb-NO" smtClean="0"/>
              <a:t>‹#›</a:t>
            </a:fld>
            <a:endParaRPr lang="nb-NO"/>
          </a:p>
        </p:txBody>
      </p:sp>
    </p:spTree>
    <p:extLst>
      <p:ext uri="{BB962C8B-B14F-4D97-AF65-F5344CB8AC3E}">
        <p14:creationId xmlns:p14="http://schemas.microsoft.com/office/powerpoint/2010/main" val="110522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unicef.no/sites/default/files/inline-images/daCZWFxQ9vRhloYsE4Z7E1ogIr9cybeHeLpo1sQXNXo2SnFJIq.pdf"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F0_724AA32F.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hyperlink" Target="https://amnesty.no/sites/default/files/2023-09/2023-09-14_Negative%20holdninger%20og%20stereotypier%20om%20samer%20pa%CC%8A%20Facebook_final.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205_3BE4128C.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ovdata.no/dokument/NL/lov/1814-05-17-n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hyperlink" Target="https://www.regjeringen.no/no/tema/urfolk-og-minoriteter/nasjonale-minoriteter/midtspalte/europaradets-rammekonvensjon/id8693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s://snl.no/J%C3%B8denes_historie_i_Norg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hyperlink" Target="https://press.un.org/en/1999/19990316.sgsm6927.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hyperlink" Target="https://cms.bufdir.no/siteassets/rapporter/arsrapport-bufdir-2020.pdf" TargetMode="External"/><Relationship Id="rId3" Type="http://schemas.openxmlformats.org/officeDocument/2006/relationships/hyperlink" Target="https://www.youtube.com/watch?v=eEbbqPmqoTk" TargetMode="External"/><Relationship Id="rId7" Type="http://schemas.openxmlformats.org/officeDocument/2006/relationships/hyperlink" Target="https://snl.no/J%C3%B8denes_historie_i_Norge" TargetMode="External"/><Relationship Id="rId12"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antirasistisk.no/takk/" TargetMode="External"/><Relationship Id="rId11" Type="http://schemas.openxmlformats.org/officeDocument/2006/relationships/hyperlink" Target="https://www.hlsenteret.no/undervisning/kunnskapsbasen/livssyn/minoriteter/norske-rom/norske-rom-" TargetMode="External"/><Relationship Id="rId5" Type="http://schemas.openxmlformats.org/officeDocument/2006/relationships/hyperlink" Target="https://amnesty.no/sites/default/files/2023-09/2023-09-14_Negative%20holdninger%20og%20stereotypier%20om%20samer%20pa%CC%8A%20Facebook_final.pdf" TargetMode="External"/><Relationship Id="rId10" Type="http://schemas.openxmlformats.org/officeDocument/2006/relationships/hyperlink" Target="https://fn.no/avtaler/menneskerettigheter/fns-verdenserklaering-om-menneskerettigheter" TargetMode="External"/><Relationship Id="rId4" Type="http://schemas.openxmlformats.org/officeDocument/2006/relationships/hyperlink" Target="https://amnesty.no/fns-verdenserklaering-om-menneskerettigheter?gad_source=1&amp;gclid=CjwKCAjwqf20BhBwEiwAt7dtdcojDAourO_80zvusIvxLvXlpLTHtzk7Ni_NplZknOrvaxFRmWHXLxoCxh0QAvD_BwE" TargetMode="External"/><Relationship Id="rId9" Type="http://schemas.openxmlformats.org/officeDocument/2006/relationships/hyperlink" Target="https://www.bufdir.no/nasak/samisk-kultur-historie-og-befolknin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snl.no/rasism" TargetMode="External"/><Relationship Id="rId13" Type="http://schemas.openxmlformats.org/officeDocument/2006/relationships/image" Target="../media/image3.png"/><Relationship Id="rId3" Type="http://schemas.openxmlformats.org/officeDocument/2006/relationships/hyperlink" Target="https://www.reddbarna.no/content/uploads/2021/01/ReddBarna_RasismeErOveralt_rapport-2024.pdf" TargetMode="External"/><Relationship Id="rId7" Type="http://schemas.openxmlformats.org/officeDocument/2006/relationships/hyperlink" Target="https://www.regjeringen.no/no/tema/urfolk-og-minoriteter/nasjonale-minoriteter/midtspalte/europaradets-rammekonvensjon/id86935/" TargetMode="External"/><Relationship Id="rId12" Type="http://schemas.openxmlformats.org/officeDocument/2006/relationships/hyperlink" Target="https://press.un.org/en/1999/19990316.sgsm6927.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stillhetsarer.no/rapport" TargetMode="External"/><Relationship Id="rId11" Type="http://schemas.openxmlformats.org/officeDocument/2006/relationships/hyperlink" Target="https://press.un.org/en/1999/19990316.sgsm6927.html%5bPres" TargetMode="External"/><Relationship Id="rId5" Type="http://schemas.openxmlformats.org/officeDocument/2006/relationships/hyperlink" Target="https://cms.bufdir.no/siteassets/rapporter/erfaringer_med_minoritetsstress.pdf" TargetMode="External"/><Relationship Id="rId10" Type="http://schemas.openxmlformats.org/officeDocument/2006/relationships/hyperlink" Target="https://www.unicef.no/sites/default/files/inline-images/daCZWFxQ9vRhloYsE4Z7E1ogIr9cybeHeLpo1sQXNXo2SnFJIq.pdf" TargetMode="External"/><Relationship Id="rId4" Type="http://schemas.openxmlformats.org/officeDocument/2006/relationships/hyperlink" Target="https://samiskeveivisere.no/wp-content/uploads/2019/05/3-2005-fornorskning-av-samene-henry-minde.pdf" TargetMode="External"/><Relationship Id="rId9" Type="http://schemas.openxmlformats.org/officeDocument/2006/relationships/hyperlink" Target="https://antirasistisk.no/hva-er-greia-med-n-ord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sv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sv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notesSlide" Target="../notesSlides/notesSlide8.xml"/><Relationship Id="rId16" Type="http://schemas.openxmlformats.org/officeDocument/2006/relationships/image" Target="../media/image19.svg"/><Relationship Id="rId20" Type="http://schemas.openxmlformats.org/officeDocument/2006/relationships/image" Target="../media/image23.svg"/><Relationship Id="rId29"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svg"/><Relationship Id="rId24" Type="http://schemas.openxmlformats.org/officeDocument/2006/relationships/image" Target="../media/image27.svg"/><Relationship Id="rId32" Type="http://schemas.openxmlformats.org/officeDocument/2006/relationships/image" Target="../media/image35.sv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28" Type="http://schemas.openxmlformats.org/officeDocument/2006/relationships/image" Target="../media/image31.svg"/><Relationship Id="rId10" Type="http://schemas.openxmlformats.org/officeDocument/2006/relationships/image" Target="../media/image13.svg"/><Relationship Id="rId19" Type="http://schemas.openxmlformats.org/officeDocument/2006/relationships/image" Target="../media/image22.svg"/><Relationship Id="rId31" Type="http://schemas.openxmlformats.org/officeDocument/2006/relationships/image" Target="../media/image34.svg"/><Relationship Id="rId4" Type="http://schemas.openxmlformats.org/officeDocument/2006/relationships/image" Target="../media/image7.svg"/><Relationship Id="rId9" Type="http://schemas.openxmlformats.org/officeDocument/2006/relationships/image" Target="../media/image12.sv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svg"/><Relationship Id="rId30"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2" name="Rektangel: avrundede hjørner 1">
            <a:extLst>
              <a:ext uri="{FF2B5EF4-FFF2-40B4-BE49-F238E27FC236}">
                <a16:creationId xmlns:a16="http://schemas.microsoft.com/office/drawing/2014/main" id="{22F8882D-1DFC-C006-D4F1-DD75484D10C4}"/>
              </a:ext>
            </a:extLst>
          </p:cNvPr>
          <p:cNvSpPr/>
          <p:nvPr/>
        </p:nvSpPr>
        <p:spPr>
          <a:xfrm>
            <a:off x="1312907" y="3012023"/>
            <a:ext cx="9566180" cy="833954"/>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pic>
        <p:nvPicPr>
          <p:cNvPr id="6" name="Bilde 5">
            <a:extLst>
              <a:ext uri="{FF2B5EF4-FFF2-40B4-BE49-F238E27FC236}">
                <a16:creationId xmlns:a16="http://schemas.microsoft.com/office/drawing/2014/main" id="{D0189259-DE54-EE58-91FA-AEBEFED938F0}"/>
              </a:ext>
            </a:extLst>
          </p:cNvPr>
          <p:cNvPicPr>
            <a:picLocks noChangeAspect="1"/>
          </p:cNvPicPr>
          <p:nvPr/>
        </p:nvPicPr>
        <p:blipFill>
          <a:blip r:embed="rId3"/>
          <a:stretch>
            <a:fillRect/>
          </a:stretch>
        </p:blipFill>
        <p:spPr>
          <a:xfrm>
            <a:off x="10247736" y="148590"/>
            <a:ext cx="1774991" cy="684796"/>
          </a:xfrm>
          <a:prstGeom prst="rect">
            <a:avLst/>
          </a:prstGeom>
        </p:spPr>
      </p:pic>
      <p:sp>
        <p:nvSpPr>
          <p:cNvPr id="5" name="TextBox 4">
            <a:extLst>
              <a:ext uri="{FF2B5EF4-FFF2-40B4-BE49-F238E27FC236}">
                <a16:creationId xmlns:a16="http://schemas.microsoft.com/office/drawing/2014/main" id="{E12BA06D-EDF5-2CDC-83F4-A9832790F45A}"/>
              </a:ext>
            </a:extLst>
          </p:cNvPr>
          <p:cNvSpPr txBox="1"/>
          <p:nvPr/>
        </p:nvSpPr>
        <p:spPr>
          <a:xfrm>
            <a:off x="-802389" y="1998778"/>
            <a:ext cx="13796775" cy="172919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a:solidFill>
                  <a:srgbClr val="252525"/>
                </a:solidFill>
                <a:latin typeface="Arial Narrow"/>
                <a:ea typeface="Amnesty Trade Gothic 1"/>
                <a:cs typeface="Amnesty Trade Gothic 1"/>
                <a:sym typeface="Amnesty Trade Gothic 1"/>
              </a:rPr>
              <a:t>HUMAN RIGHTS DIALOGUE</a:t>
            </a:r>
          </a:p>
          <a:p>
            <a:pPr algn="ctr">
              <a:lnSpc>
                <a:spcPct val="150000"/>
              </a:lnSpc>
            </a:pPr>
            <a:r>
              <a:rPr lang="en-US" sz="4000" b="1">
                <a:solidFill>
                  <a:srgbClr val="252525"/>
                </a:solidFill>
                <a:latin typeface="Arial Narrow" panose="020B0606020202030204" pitchFamily="34" charset="0"/>
                <a:ea typeface="Amnesty Trade Gothic 1"/>
                <a:cs typeface="Arial" panose="020B0604020202020204" pitchFamily="34" charset="0"/>
                <a:sym typeface="Amnesty Trade Gothic 1"/>
              </a:rPr>
              <a:t>FORDOMMER, RASISME OG DISKRIMINERING</a:t>
            </a:r>
          </a:p>
        </p:txBody>
      </p:sp>
      <p:sp>
        <p:nvSpPr>
          <p:cNvPr id="7" name="Freeform 3">
            <a:extLst>
              <a:ext uri="{FF2B5EF4-FFF2-40B4-BE49-F238E27FC236}">
                <a16:creationId xmlns:a16="http://schemas.microsoft.com/office/drawing/2014/main" id="{87911AD0-DEB4-C8DC-C4C1-9C16770D5140}"/>
              </a:ext>
            </a:extLst>
          </p:cNvPr>
          <p:cNvSpPr/>
          <p:nvPr/>
        </p:nvSpPr>
        <p:spPr>
          <a:xfrm>
            <a:off x="2211739" y="4282808"/>
            <a:ext cx="7768517" cy="2607276"/>
          </a:xfrm>
          <a:custGeom>
            <a:avLst/>
            <a:gdLst/>
            <a:ahLst/>
            <a:cxnLst/>
            <a:rect l="l" t="t" r="r" b="b"/>
            <a:pathLst>
              <a:path w="11301259" h="3616403">
                <a:moveTo>
                  <a:pt x="0" y="0"/>
                </a:moveTo>
                <a:lnTo>
                  <a:pt x="11301259" y="0"/>
                </a:lnTo>
                <a:lnTo>
                  <a:pt x="11301259" y="3616403"/>
                </a:lnTo>
                <a:lnTo>
                  <a:pt x="0" y="3616403"/>
                </a:lnTo>
                <a:lnTo>
                  <a:pt x="0" y="0"/>
                </a:lnTo>
                <a:close/>
              </a:path>
            </a:pathLst>
          </a:custGeom>
          <a:blipFill>
            <a:blip r:embed="rId4"/>
            <a:stretch>
              <a:fillRect/>
            </a:stretch>
          </a:blipFill>
        </p:spPr>
        <p:txBody>
          <a:bodyPr/>
          <a:lstStyle/>
          <a:p>
            <a:endParaRPr lang="nb-NO"/>
          </a:p>
        </p:txBody>
      </p:sp>
    </p:spTree>
    <p:extLst>
      <p:ext uri="{BB962C8B-B14F-4D97-AF65-F5344CB8AC3E}">
        <p14:creationId xmlns:p14="http://schemas.microsoft.com/office/powerpoint/2010/main" val="302109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1EA5B667-5E02-1C39-E9E3-38F5297D575A}"/>
              </a:ext>
            </a:extLst>
          </p:cNvPr>
          <p:cNvSpPr txBox="1"/>
          <p:nvPr/>
        </p:nvSpPr>
        <p:spPr>
          <a:xfrm>
            <a:off x="1212879" y="1938039"/>
            <a:ext cx="10455442" cy="769441"/>
          </a:xfrm>
          <a:prstGeom prst="rect">
            <a:avLst/>
          </a:prstGeom>
          <a:noFill/>
        </p:spPr>
        <p:txBody>
          <a:bodyPr wrap="square" lIns="91440" tIns="45720" rIns="91440" bIns="45720" anchor="t">
            <a:spAutoFit/>
          </a:bodyPr>
          <a:lstStyle/>
          <a:p>
            <a:r>
              <a:rPr lang="nb-NO" sz="4000" b="1">
                <a:latin typeface="Arial Narrow"/>
              </a:rPr>
              <a:t>OPPFØLGINGSSPØRSMÅL</a:t>
            </a:r>
            <a:r>
              <a:rPr lang="nb-NO" sz="4400" b="1">
                <a:latin typeface="Arial Narrow"/>
              </a:rPr>
              <a:t> </a:t>
            </a:r>
            <a:endParaRPr lang="nb-NO" sz="2000" b="1">
              <a:latin typeface="Arial Narrow"/>
            </a:endParaRPr>
          </a:p>
        </p:txBody>
      </p:sp>
      <p:sp>
        <p:nvSpPr>
          <p:cNvPr id="8" name="TekstSylinder 7">
            <a:extLst>
              <a:ext uri="{FF2B5EF4-FFF2-40B4-BE49-F238E27FC236}">
                <a16:creationId xmlns:a16="http://schemas.microsoft.com/office/drawing/2014/main" id="{C46E61D9-0313-4298-0EDA-61D8BB723DD2}"/>
              </a:ext>
            </a:extLst>
          </p:cNvPr>
          <p:cNvSpPr txBox="1"/>
          <p:nvPr/>
        </p:nvSpPr>
        <p:spPr>
          <a:xfrm>
            <a:off x="1212879" y="2907857"/>
            <a:ext cx="9937721" cy="1200329"/>
          </a:xfrm>
          <a:prstGeom prst="rect">
            <a:avLst/>
          </a:prstGeom>
          <a:noFill/>
        </p:spPr>
        <p:txBody>
          <a:bodyPr wrap="square">
            <a:spAutoFit/>
          </a:bodyPr>
          <a:lstStyle/>
          <a:p>
            <a:pPr marL="342900" indent="-342900">
              <a:buFont typeface="Arial" panose="020B0604020202020204" pitchFamily="34" charset="0"/>
              <a:buChar char="•"/>
            </a:pPr>
            <a:r>
              <a:rPr lang="nb-NO" sz="2400">
                <a:latin typeface="+mj-lt"/>
              </a:rPr>
              <a:t>Ka</a:t>
            </a:r>
            <a:r>
              <a:rPr lang="nb-NO" sz="2400">
                <a:effectLst/>
                <a:latin typeface="+mj-lt"/>
              </a:rPr>
              <a:t>n du fortelle litt </a:t>
            </a:r>
            <a:r>
              <a:rPr lang="nb-NO" sz="2400" b="1">
                <a:effectLst/>
                <a:latin typeface="+mj-lt"/>
              </a:rPr>
              <a:t>mer</a:t>
            </a:r>
            <a:r>
              <a:rPr lang="nb-NO" sz="2400">
                <a:effectLst/>
                <a:latin typeface="+mj-lt"/>
              </a:rPr>
              <a:t> om </a:t>
            </a:r>
            <a:r>
              <a:rPr lang="nb-NO" sz="2400">
                <a:latin typeface="+mj-lt"/>
              </a:rPr>
              <a:t>hva</a:t>
            </a:r>
            <a:r>
              <a:rPr lang="nb-NO" sz="2400">
                <a:effectLst/>
                <a:latin typeface="+mj-lt"/>
              </a:rPr>
              <a:t> du mener?</a:t>
            </a:r>
          </a:p>
          <a:p>
            <a:pPr marL="342900" indent="-342900">
              <a:buFont typeface="Arial" panose="020B0604020202020204" pitchFamily="34" charset="0"/>
              <a:buChar char="•"/>
            </a:pPr>
            <a:r>
              <a:rPr lang="nb-NO" sz="2400">
                <a:latin typeface="+mj-lt"/>
              </a:rPr>
              <a:t>Kan du forklare det du mener </a:t>
            </a:r>
            <a:r>
              <a:rPr lang="nb-NO" sz="2400" b="1">
                <a:latin typeface="+mj-lt"/>
              </a:rPr>
              <a:t>med andre ord</a:t>
            </a:r>
            <a:r>
              <a:rPr lang="nb-NO" sz="2400">
                <a:latin typeface="+mj-lt"/>
              </a:rPr>
              <a:t>?</a:t>
            </a:r>
          </a:p>
          <a:p>
            <a:pPr marL="342900" indent="-342900">
              <a:buFont typeface="Arial" panose="020B0604020202020204" pitchFamily="34" charset="0"/>
              <a:buChar char="•"/>
            </a:pPr>
            <a:r>
              <a:rPr lang="nb-NO" sz="2400">
                <a:effectLst/>
                <a:latin typeface="+mj-lt"/>
              </a:rPr>
              <a:t>Kan du gi et </a:t>
            </a:r>
            <a:r>
              <a:rPr lang="nb-NO" sz="2400" b="1">
                <a:effectLst/>
                <a:latin typeface="+mj-lt"/>
              </a:rPr>
              <a:t>eksempel</a:t>
            </a:r>
            <a:r>
              <a:rPr lang="nb-NO" sz="2400">
                <a:effectLst/>
                <a:latin typeface="+mj-lt"/>
              </a:rPr>
              <a:t>? </a:t>
            </a:r>
          </a:p>
        </p:txBody>
      </p:sp>
      <p:sp>
        <p:nvSpPr>
          <p:cNvPr id="12" name="Rectangle 1">
            <a:extLst>
              <a:ext uri="{FF2B5EF4-FFF2-40B4-BE49-F238E27FC236}">
                <a16:creationId xmlns:a16="http://schemas.microsoft.com/office/drawing/2014/main" id="{32A96BE9-B66C-BD64-AAA8-1FDA5E3DC4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13" name="TekstSylinder 12">
            <a:extLst>
              <a:ext uri="{FF2B5EF4-FFF2-40B4-BE49-F238E27FC236}">
                <a16:creationId xmlns:a16="http://schemas.microsoft.com/office/drawing/2014/main" id="{124E7824-7DDF-1E03-8A3C-82D9745E197E}"/>
              </a:ext>
            </a:extLst>
          </p:cNvPr>
          <p:cNvSpPr txBox="1"/>
          <p:nvPr/>
        </p:nvSpPr>
        <p:spPr>
          <a:xfrm>
            <a:off x="1212879" y="4645518"/>
            <a:ext cx="7956576" cy="461665"/>
          </a:xfrm>
          <a:prstGeom prst="rect">
            <a:avLst/>
          </a:prstGeom>
          <a:noFill/>
          <a:ln>
            <a:noFill/>
          </a:ln>
          <a:effectLst/>
        </p:spPr>
        <p:txBody>
          <a:bodyPr wrap="square" lIns="91440" tIns="45720" rIns="91440" bIns="45720" anchor="t">
            <a:spAutoFit/>
          </a:bodyPr>
          <a:lstStyle/>
          <a:p>
            <a:r>
              <a:rPr lang="nb-NO" sz="2400">
                <a:latin typeface="+mj-lt"/>
              </a:rPr>
              <a:t>Si din mening og spør hvis du opplever noe som uklart.</a:t>
            </a:r>
          </a:p>
        </p:txBody>
      </p:sp>
      <p:sp>
        <p:nvSpPr>
          <p:cNvPr id="3" name="Rektangel: avrundede hjørner 2">
            <a:extLst>
              <a:ext uri="{FF2B5EF4-FFF2-40B4-BE49-F238E27FC236}">
                <a16:creationId xmlns:a16="http://schemas.microsoft.com/office/drawing/2014/main" id="{8153C435-D089-3FB1-38FF-B444C20BBEB5}"/>
              </a:ext>
            </a:extLst>
          </p:cNvPr>
          <p:cNvSpPr/>
          <p:nvPr/>
        </p:nvSpPr>
        <p:spPr>
          <a:xfrm>
            <a:off x="1212879" y="1363589"/>
            <a:ext cx="1509806" cy="462896"/>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r>
              <a:rPr lang="nb-NO" sz="2000" b="1">
                <a:solidFill>
                  <a:schemeClr val="tx1"/>
                </a:solidFill>
              </a:rPr>
              <a:t>Forslag til</a:t>
            </a:r>
            <a:endParaRPr lang="nb-NO" sz="2000" b="1">
              <a:solidFill>
                <a:schemeClr val="tx1"/>
              </a:solidFill>
              <a:cs typeface="Arial"/>
            </a:endParaRPr>
          </a:p>
        </p:txBody>
      </p:sp>
      <p:pic>
        <p:nvPicPr>
          <p:cNvPr id="5" name="Bilde 4" descr="Et bilde som inneholder måne, sirkel&#10;&#10;Automatisk generert beskrivelse">
            <a:extLst>
              <a:ext uri="{FF2B5EF4-FFF2-40B4-BE49-F238E27FC236}">
                <a16:creationId xmlns:a16="http://schemas.microsoft.com/office/drawing/2014/main" id="{562ECA65-0A5F-495D-2D95-F5ECF6D04129}"/>
              </a:ext>
            </a:extLst>
          </p:cNvPr>
          <p:cNvPicPr>
            <a:picLocks noGrp="1" noRot="1" noMove="1" noResize="1" noEditPoints="1" noAdjustHandles="1" noChangeArrowheads="1" noChangeShapeType="1" noCrop="1"/>
          </p:cNvPicPr>
          <p:nvPr/>
        </p:nvPicPr>
        <p:blipFill>
          <a:blip r:embed="rId3"/>
          <a:srcRect l="80976" b="85859"/>
          <a:stretch/>
        </p:blipFill>
        <p:spPr>
          <a:xfrm>
            <a:off x="11148291" y="0"/>
            <a:ext cx="1043709" cy="969819"/>
          </a:xfrm>
          <a:prstGeom prst="rect">
            <a:avLst/>
          </a:prstGeom>
        </p:spPr>
      </p:pic>
    </p:spTree>
    <p:extLst>
      <p:ext uri="{BB962C8B-B14F-4D97-AF65-F5344CB8AC3E}">
        <p14:creationId xmlns:p14="http://schemas.microsoft.com/office/powerpoint/2010/main" val="319612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12" name="TekstSylinder 11">
            <a:extLst>
              <a:ext uri="{FF2B5EF4-FFF2-40B4-BE49-F238E27FC236}">
                <a16:creationId xmlns:a16="http://schemas.microsoft.com/office/drawing/2014/main" id="{BAEFA5AE-0F3E-B861-294D-5D32BBC52098}"/>
              </a:ext>
            </a:extLst>
          </p:cNvPr>
          <p:cNvSpPr txBox="1"/>
          <p:nvPr/>
        </p:nvSpPr>
        <p:spPr>
          <a:xfrm>
            <a:off x="4313396" y="2997666"/>
            <a:ext cx="3565208" cy="1323439"/>
          </a:xfrm>
          <a:prstGeom prst="rect">
            <a:avLst/>
          </a:prstGeom>
          <a:noFill/>
        </p:spPr>
        <p:txBody>
          <a:bodyPr wrap="square">
            <a:spAutoFit/>
          </a:bodyPr>
          <a:lstStyle/>
          <a:p>
            <a:pPr algn="ctr"/>
            <a:r>
              <a:rPr lang="nb-NO" sz="4000" b="1">
                <a:solidFill>
                  <a:schemeClr val="tx1"/>
                </a:solidFill>
                <a:latin typeface="Arial Narrow" panose="020B0606020202030204" pitchFamily="34" charset="0"/>
              </a:rPr>
              <a:t>En verden uten</a:t>
            </a:r>
            <a:br>
              <a:rPr lang="nb-NO" sz="4000" b="1">
                <a:solidFill>
                  <a:schemeClr val="tx1"/>
                </a:solidFill>
                <a:latin typeface="Arial Narrow" panose="020B0606020202030204" pitchFamily="34" charset="0"/>
              </a:rPr>
            </a:br>
            <a:r>
              <a:rPr lang="nb-NO" sz="4000" b="1">
                <a:solidFill>
                  <a:schemeClr val="tx1"/>
                </a:solidFill>
                <a:latin typeface="Arial Narrow" panose="020B0606020202030204" pitchFamily="34" charset="0"/>
              </a:rPr>
              <a:t>rasisme er mulig</a:t>
            </a:r>
          </a:p>
        </p:txBody>
      </p:sp>
      <p:pic>
        <p:nvPicPr>
          <p:cNvPr id="2" name="Bilde 1" descr="Et bilde som inneholder måne, sirkel&#10;&#10;Automatisk generert beskrivelse">
            <a:extLst>
              <a:ext uri="{FF2B5EF4-FFF2-40B4-BE49-F238E27FC236}">
                <a16:creationId xmlns:a16="http://schemas.microsoft.com/office/drawing/2014/main" id="{AAD8F828-483B-3899-6F06-A007FFA1FCB3}"/>
              </a:ext>
            </a:extLst>
          </p:cNvPr>
          <p:cNvPicPr/>
          <p:nvPr/>
        </p:nvPicPr>
        <p:blipFill>
          <a:blip r:embed="rId3"/>
          <a:srcRect l="80976" b="85859"/>
          <a:stretch/>
        </p:blipFill>
        <p:spPr>
          <a:xfrm>
            <a:off x="11148291" y="0"/>
            <a:ext cx="1043709" cy="969819"/>
          </a:xfrm>
          <a:prstGeom prst="rect">
            <a:avLst/>
          </a:prstGeom>
        </p:spPr>
      </p:pic>
      <p:sp>
        <p:nvSpPr>
          <p:cNvPr id="4" name="Rektangel: avrundede hjørner 3">
            <a:extLst>
              <a:ext uri="{FF2B5EF4-FFF2-40B4-BE49-F238E27FC236}">
                <a16:creationId xmlns:a16="http://schemas.microsoft.com/office/drawing/2014/main" id="{A1C13DB1-C2B5-44C3-DE5B-9A7A7108A415}"/>
              </a:ext>
            </a:extLst>
          </p:cNvPr>
          <p:cNvSpPr/>
          <p:nvPr/>
        </p:nvSpPr>
        <p:spPr>
          <a:xfrm>
            <a:off x="4863402" y="2245289"/>
            <a:ext cx="2465196" cy="467369"/>
          </a:xfrm>
          <a:prstGeom prst="roundRect">
            <a:avLst/>
          </a:prstGeom>
          <a:solidFill>
            <a:srgbClr val="FFFF1D"/>
          </a:solidFill>
          <a:ln>
            <a:solidFill>
              <a:srgbClr val="FFFF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b-NO" sz="3200" b="1">
                <a:solidFill>
                  <a:schemeClr val="tx1"/>
                </a:solidFill>
              </a:rPr>
              <a:t>Påstand</a:t>
            </a:r>
          </a:p>
        </p:txBody>
      </p:sp>
    </p:spTree>
    <p:extLst>
      <p:ext uri="{BB962C8B-B14F-4D97-AF65-F5344CB8AC3E}">
        <p14:creationId xmlns:p14="http://schemas.microsoft.com/office/powerpoint/2010/main" val="337382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38" name="Rektangel: avrundede hjørner 37">
            <a:extLst>
              <a:ext uri="{FF2B5EF4-FFF2-40B4-BE49-F238E27FC236}">
                <a16:creationId xmlns:a16="http://schemas.microsoft.com/office/drawing/2014/main" id="{0579922D-5C7B-8E57-A7F3-52235D54F4C8}"/>
              </a:ext>
            </a:extLst>
          </p:cNvPr>
          <p:cNvSpPr/>
          <p:nvPr/>
        </p:nvSpPr>
        <p:spPr>
          <a:xfrm>
            <a:off x="1974325" y="5329930"/>
            <a:ext cx="8371457" cy="828926"/>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pic>
        <p:nvPicPr>
          <p:cNvPr id="37" name="Bilde 36" descr="Et bilde som inneholder sirkel&#10;&#10;KI-generert innhold kan være feil.">
            <a:extLst>
              <a:ext uri="{FF2B5EF4-FFF2-40B4-BE49-F238E27FC236}">
                <a16:creationId xmlns:a16="http://schemas.microsoft.com/office/drawing/2014/main" id="{C880D158-C418-9F24-7E2E-37BFC6C30EF9}"/>
              </a:ext>
            </a:extLst>
          </p:cNvPr>
          <p:cNvPicPr>
            <a:picLocks noChangeAspect="1"/>
          </p:cNvPicPr>
          <p:nvPr/>
        </p:nvPicPr>
        <p:blipFill>
          <a:blip r:embed="rId3"/>
          <a:stretch>
            <a:fillRect/>
          </a:stretch>
        </p:blipFill>
        <p:spPr>
          <a:xfrm>
            <a:off x="7240293" y="685496"/>
            <a:ext cx="4488764" cy="5611710"/>
          </a:xfrm>
          <a:prstGeom prst="rect">
            <a:avLst/>
          </a:prstGeom>
        </p:spPr>
      </p:pic>
      <p:pic>
        <p:nvPicPr>
          <p:cNvPr id="33" name="Bilde 32" descr="Et bilde som inneholder måne, sirkel, Himmellegeme&#10;&#10;KI-generert innhold kan være feil.">
            <a:extLst>
              <a:ext uri="{FF2B5EF4-FFF2-40B4-BE49-F238E27FC236}">
                <a16:creationId xmlns:a16="http://schemas.microsoft.com/office/drawing/2014/main" id="{7D6B4F0B-CFB3-F0CC-BC46-64037C889CA2}"/>
              </a:ext>
            </a:extLst>
          </p:cNvPr>
          <p:cNvPicPr>
            <a:picLocks noChangeAspect="1"/>
          </p:cNvPicPr>
          <p:nvPr/>
        </p:nvPicPr>
        <p:blipFill>
          <a:blip r:embed="rId4"/>
          <a:stretch>
            <a:fillRect/>
          </a:stretch>
        </p:blipFill>
        <p:spPr>
          <a:xfrm>
            <a:off x="3854841" y="681495"/>
            <a:ext cx="4502148" cy="5628442"/>
          </a:xfrm>
          <a:prstGeom prst="rect">
            <a:avLst/>
          </a:prstGeom>
        </p:spPr>
      </p:pic>
      <p:pic>
        <p:nvPicPr>
          <p:cNvPr id="31" name="Bilde 30" descr="Et bilde som inneholder sirkel&#10;&#10;KI-generert innhold kan være feil.">
            <a:extLst>
              <a:ext uri="{FF2B5EF4-FFF2-40B4-BE49-F238E27FC236}">
                <a16:creationId xmlns:a16="http://schemas.microsoft.com/office/drawing/2014/main" id="{33FC6F17-E9D2-B8B8-988C-50DAD9728ABA}"/>
              </a:ext>
            </a:extLst>
          </p:cNvPr>
          <p:cNvPicPr>
            <a:picLocks noChangeAspect="1"/>
          </p:cNvPicPr>
          <p:nvPr/>
        </p:nvPicPr>
        <p:blipFill>
          <a:blip r:embed="rId5"/>
          <a:stretch>
            <a:fillRect/>
          </a:stretch>
        </p:blipFill>
        <p:spPr>
          <a:xfrm>
            <a:off x="435644" y="553819"/>
            <a:ext cx="4502147" cy="5628442"/>
          </a:xfrm>
          <a:prstGeom prst="rect">
            <a:avLst/>
          </a:prstGeom>
        </p:spPr>
      </p:pic>
      <p:sp>
        <p:nvSpPr>
          <p:cNvPr id="14" name="TekstSylinder 13">
            <a:extLst>
              <a:ext uri="{FF2B5EF4-FFF2-40B4-BE49-F238E27FC236}">
                <a16:creationId xmlns:a16="http://schemas.microsoft.com/office/drawing/2014/main" id="{B3E37979-12E7-30A7-B4E9-81797FF6CD50}"/>
              </a:ext>
            </a:extLst>
          </p:cNvPr>
          <p:cNvSpPr txBox="1"/>
          <p:nvPr/>
        </p:nvSpPr>
        <p:spPr>
          <a:xfrm>
            <a:off x="1846216" y="5303899"/>
            <a:ext cx="8499566" cy="830997"/>
          </a:xfrm>
          <a:prstGeom prst="rect">
            <a:avLst/>
          </a:prstGeom>
          <a:noFill/>
        </p:spPr>
        <p:txBody>
          <a:bodyPr wrap="square">
            <a:spAutoFit/>
          </a:bodyPr>
          <a:lstStyle/>
          <a:p>
            <a:pPr algn="ctr"/>
            <a:r>
              <a:rPr lang="nb-NO" sz="2400" b="1"/>
              <a:t>Hvilke konsekvenser kan rasisme og diskriminering ha for unge som opplever det?</a:t>
            </a:r>
          </a:p>
        </p:txBody>
      </p:sp>
      <p:sp>
        <p:nvSpPr>
          <p:cNvPr id="7" name="TekstSylinder 6">
            <a:extLst>
              <a:ext uri="{FF2B5EF4-FFF2-40B4-BE49-F238E27FC236}">
                <a16:creationId xmlns:a16="http://schemas.microsoft.com/office/drawing/2014/main" id="{0893EFD4-DDB5-E1DA-A020-3EAAF588AC61}"/>
              </a:ext>
            </a:extLst>
          </p:cNvPr>
          <p:cNvSpPr txBox="1"/>
          <p:nvPr/>
        </p:nvSpPr>
        <p:spPr>
          <a:xfrm>
            <a:off x="1724496" y="845839"/>
            <a:ext cx="8743007" cy="707886"/>
          </a:xfrm>
          <a:prstGeom prst="rect">
            <a:avLst/>
          </a:prstGeom>
          <a:noFill/>
        </p:spPr>
        <p:txBody>
          <a:bodyPr wrap="square">
            <a:spAutoFit/>
          </a:bodyPr>
          <a:lstStyle/>
          <a:p>
            <a:pPr algn="ctr"/>
            <a:r>
              <a:rPr lang="nb-NO" sz="4000" b="1">
                <a:solidFill>
                  <a:schemeClr val="tx1"/>
                </a:solidFill>
                <a:latin typeface="Arial Narrow" panose="020B0606020202030204" pitchFamily="34" charset="0"/>
              </a:rPr>
              <a:t>DETTE S</a:t>
            </a:r>
            <a:r>
              <a:rPr lang="nb-NO" sz="4000" b="1">
                <a:latin typeface="Arial Narrow" panose="020B0606020202030204" pitchFamily="34" charset="0"/>
              </a:rPr>
              <a:t>IER UNGE MELLOM 13-19 ÅR </a:t>
            </a:r>
            <a:endParaRPr lang="nb-NO" sz="4000" b="1">
              <a:solidFill>
                <a:schemeClr val="tx1"/>
              </a:solidFill>
              <a:latin typeface="Arial Narrow" panose="020B0606020202030204" pitchFamily="34" charset="0"/>
            </a:endParaRPr>
          </a:p>
        </p:txBody>
      </p:sp>
      <p:sp>
        <p:nvSpPr>
          <p:cNvPr id="8" name="TekstSylinder 7">
            <a:extLst>
              <a:ext uri="{FF2B5EF4-FFF2-40B4-BE49-F238E27FC236}">
                <a16:creationId xmlns:a16="http://schemas.microsoft.com/office/drawing/2014/main" id="{60775220-BEC3-FC14-B0A2-5AF08A621EB1}"/>
              </a:ext>
            </a:extLst>
          </p:cNvPr>
          <p:cNvSpPr txBox="1"/>
          <p:nvPr/>
        </p:nvSpPr>
        <p:spPr>
          <a:xfrm>
            <a:off x="1813181" y="2275963"/>
            <a:ext cx="1944281" cy="1015663"/>
          </a:xfrm>
          <a:prstGeom prst="rect">
            <a:avLst/>
          </a:prstGeom>
          <a:noFill/>
        </p:spPr>
        <p:txBody>
          <a:bodyPr wrap="square" rtlCol="0">
            <a:spAutoFit/>
          </a:bodyPr>
          <a:lstStyle/>
          <a:p>
            <a:pPr algn="ctr"/>
            <a:r>
              <a:rPr lang="nb-NO" sz="6000" b="1"/>
              <a:t>37%</a:t>
            </a:r>
          </a:p>
        </p:txBody>
      </p:sp>
      <p:sp>
        <p:nvSpPr>
          <p:cNvPr id="11" name="TekstSylinder 10">
            <a:extLst>
              <a:ext uri="{FF2B5EF4-FFF2-40B4-BE49-F238E27FC236}">
                <a16:creationId xmlns:a16="http://schemas.microsoft.com/office/drawing/2014/main" id="{357A6ADF-4384-AA2C-0CC0-72FDD591BA51}"/>
              </a:ext>
            </a:extLst>
          </p:cNvPr>
          <p:cNvSpPr txBox="1"/>
          <p:nvPr/>
        </p:nvSpPr>
        <p:spPr>
          <a:xfrm>
            <a:off x="1233990" y="3231135"/>
            <a:ext cx="2911592" cy="1015663"/>
          </a:xfrm>
          <a:prstGeom prst="rect">
            <a:avLst/>
          </a:prstGeom>
          <a:noFill/>
        </p:spPr>
        <p:txBody>
          <a:bodyPr wrap="square" rtlCol="0">
            <a:spAutoFit/>
          </a:bodyPr>
          <a:lstStyle/>
          <a:p>
            <a:pPr algn="ctr"/>
            <a:r>
              <a:rPr lang="nb-NO" sz="2000">
                <a:solidFill>
                  <a:schemeClr val="tx1"/>
                </a:solidFill>
              </a:rPr>
              <a:t>svarer de har blitt utsatt for rasisme på grunn av hvordan de ser ut</a:t>
            </a:r>
            <a:endParaRPr lang="nb-NO" sz="2000"/>
          </a:p>
        </p:txBody>
      </p:sp>
      <p:sp>
        <p:nvSpPr>
          <p:cNvPr id="13" name="TekstSylinder 12">
            <a:extLst>
              <a:ext uri="{FF2B5EF4-FFF2-40B4-BE49-F238E27FC236}">
                <a16:creationId xmlns:a16="http://schemas.microsoft.com/office/drawing/2014/main" id="{601483CB-71F2-BCAC-52B4-337D8DF0D1F0}"/>
              </a:ext>
            </a:extLst>
          </p:cNvPr>
          <p:cNvSpPr txBox="1"/>
          <p:nvPr/>
        </p:nvSpPr>
        <p:spPr>
          <a:xfrm>
            <a:off x="5236437" y="2280554"/>
            <a:ext cx="1944281" cy="1015663"/>
          </a:xfrm>
          <a:prstGeom prst="rect">
            <a:avLst/>
          </a:prstGeom>
          <a:noFill/>
        </p:spPr>
        <p:txBody>
          <a:bodyPr wrap="square" rtlCol="0">
            <a:spAutoFit/>
          </a:bodyPr>
          <a:lstStyle/>
          <a:p>
            <a:pPr algn="ctr"/>
            <a:r>
              <a:rPr lang="nb-NO" sz="6000" b="1"/>
              <a:t>25%</a:t>
            </a:r>
          </a:p>
        </p:txBody>
      </p:sp>
      <p:sp>
        <p:nvSpPr>
          <p:cNvPr id="15" name="TekstSylinder 14">
            <a:extLst>
              <a:ext uri="{FF2B5EF4-FFF2-40B4-BE49-F238E27FC236}">
                <a16:creationId xmlns:a16="http://schemas.microsoft.com/office/drawing/2014/main" id="{0710869B-6FBD-AD4E-39AA-52F1D0335BE8}"/>
              </a:ext>
            </a:extLst>
          </p:cNvPr>
          <p:cNvSpPr txBox="1"/>
          <p:nvPr/>
        </p:nvSpPr>
        <p:spPr>
          <a:xfrm>
            <a:off x="4822625" y="3191456"/>
            <a:ext cx="2564903" cy="1015663"/>
          </a:xfrm>
          <a:prstGeom prst="rect">
            <a:avLst/>
          </a:prstGeom>
          <a:noFill/>
        </p:spPr>
        <p:txBody>
          <a:bodyPr wrap="square" rtlCol="0">
            <a:spAutoFit/>
          </a:bodyPr>
          <a:lstStyle/>
          <a:p>
            <a:pPr algn="ctr"/>
            <a:r>
              <a:rPr lang="nb-NO" sz="2000">
                <a:solidFill>
                  <a:schemeClr val="tx1"/>
                </a:solidFill>
              </a:rPr>
              <a:t>svarer de har blitt utsatt for rasisme på grunn av religion</a:t>
            </a:r>
            <a:endParaRPr lang="nb-NO" sz="2000"/>
          </a:p>
        </p:txBody>
      </p:sp>
      <p:sp>
        <p:nvSpPr>
          <p:cNvPr id="16" name="TekstSylinder 15">
            <a:extLst>
              <a:ext uri="{FF2B5EF4-FFF2-40B4-BE49-F238E27FC236}">
                <a16:creationId xmlns:a16="http://schemas.microsoft.com/office/drawing/2014/main" id="{79D670F2-4B3C-6166-9085-0774B497D178}"/>
              </a:ext>
            </a:extLst>
          </p:cNvPr>
          <p:cNvSpPr txBox="1"/>
          <p:nvPr/>
        </p:nvSpPr>
        <p:spPr>
          <a:xfrm>
            <a:off x="8671059" y="2363119"/>
            <a:ext cx="1944281" cy="1015663"/>
          </a:xfrm>
          <a:prstGeom prst="rect">
            <a:avLst/>
          </a:prstGeom>
          <a:noFill/>
        </p:spPr>
        <p:txBody>
          <a:bodyPr wrap="square" rtlCol="0">
            <a:spAutoFit/>
          </a:bodyPr>
          <a:lstStyle/>
          <a:p>
            <a:pPr algn="ctr"/>
            <a:r>
              <a:rPr lang="nb-NO" sz="6000" b="1"/>
              <a:t>57%</a:t>
            </a:r>
          </a:p>
        </p:txBody>
      </p:sp>
      <p:sp>
        <p:nvSpPr>
          <p:cNvPr id="17" name="TekstSylinder 16">
            <a:extLst>
              <a:ext uri="{FF2B5EF4-FFF2-40B4-BE49-F238E27FC236}">
                <a16:creationId xmlns:a16="http://schemas.microsoft.com/office/drawing/2014/main" id="{8721996B-4B9A-7784-65D6-698306363CAC}"/>
              </a:ext>
            </a:extLst>
          </p:cNvPr>
          <p:cNvSpPr txBox="1"/>
          <p:nvPr/>
        </p:nvSpPr>
        <p:spPr>
          <a:xfrm>
            <a:off x="8064571" y="3213653"/>
            <a:ext cx="2911592" cy="1015663"/>
          </a:xfrm>
          <a:prstGeom prst="rect">
            <a:avLst/>
          </a:prstGeom>
          <a:noFill/>
        </p:spPr>
        <p:txBody>
          <a:bodyPr wrap="square" rtlCol="0">
            <a:spAutoFit/>
          </a:bodyPr>
          <a:lstStyle/>
          <a:p>
            <a:pPr algn="ctr"/>
            <a:r>
              <a:rPr lang="nb-NO" sz="2000"/>
              <a:t>av de som svarer at de ble utsatt for rasisme opplevde det på skolen</a:t>
            </a:r>
          </a:p>
        </p:txBody>
      </p:sp>
      <p:sp>
        <p:nvSpPr>
          <p:cNvPr id="3" name="TekstSylinder 2">
            <a:extLst>
              <a:ext uri="{FF2B5EF4-FFF2-40B4-BE49-F238E27FC236}">
                <a16:creationId xmlns:a16="http://schemas.microsoft.com/office/drawing/2014/main" id="{807EDB1C-331E-790F-B617-1FE998A83BEE}"/>
              </a:ext>
            </a:extLst>
          </p:cNvPr>
          <p:cNvSpPr txBox="1"/>
          <p:nvPr/>
        </p:nvSpPr>
        <p:spPr>
          <a:xfrm>
            <a:off x="0" y="6623147"/>
            <a:ext cx="3386666" cy="246221"/>
          </a:xfrm>
          <a:prstGeom prst="rect">
            <a:avLst/>
          </a:prstGeom>
          <a:noFill/>
        </p:spPr>
        <p:txBody>
          <a:bodyPr wrap="square">
            <a:spAutoFit/>
          </a:bodyPr>
          <a:lstStyle/>
          <a:p>
            <a:r>
              <a:rPr lang="nb-NO" sz="1000">
                <a:hlinkClick r:id="rId6"/>
              </a:rPr>
              <a:t>@UNICEF (2022)</a:t>
            </a:r>
            <a:endParaRPr lang="nb-NO" sz="1000"/>
          </a:p>
        </p:txBody>
      </p:sp>
      <p:pic>
        <p:nvPicPr>
          <p:cNvPr id="2" name="Bilde 1" descr="Et bilde som inneholder måne, sirkel&#10;&#10;Automatisk generert beskrivelse">
            <a:extLst>
              <a:ext uri="{FF2B5EF4-FFF2-40B4-BE49-F238E27FC236}">
                <a16:creationId xmlns:a16="http://schemas.microsoft.com/office/drawing/2014/main" id="{F947F112-4440-C1C4-B58D-5563C21B386D}"/>
              </a:ext>
            </a:extLst>
          </p:cNvPr>
          <p:cNvPicPr/>
          <p:nvPr/>
        </p:nvPicPr>
        <p:blipFill>
          <a:blip r:embed="rId7"/>
          <a:srcRect l="80976" b="85859"/>
          <a:stretch/>
        </p:blipFill>
        <p:spPr>
          <a:xfrm>
            <a:off x="11148291" y="0"/>
            <a:ext cx="1043709" cy="969819"/>
          </a:xfrm>
          <a:prstGeom prst="rect">
            <a:avLst/>
          </a:prstGeom>
        </p:spPr>
      </p:pic>
      <p:pic>
        <p:nvPicPr>
          <p:cNvPr id="4" name="Bilde 3">
            <a:extLst>
              <a:ext uri="{FF2B5EF4-FFF2-40B4-BE49-F238E27FC236}">
                <a16:creationId xmlns:a16="http://schemas.microsoft.com/office/drawing/2014/main" id="{5C7DB335-29CF-C887-F827-7B33709CD263}"/>
              </a:ext>
            </a:extLst>
          </p:cNvPr>
          <p:cNvPicPr>
            <a:picLocks noChangeAspect="1"/>
          </p:cNvPicPr>
          <p:nvPr/>
        </p:nvPicPr>
        <p:blipFill>
          <a:blip r:embed="rId8"/>
          <a:srcRect/>
          <a:stretch/>
        </p:blipFill>
        <p:spPr>
          <a:xfrm>
            <a:off x="10147154" y="-307934"/>
            <a:ext cx="1043628" cy="1304812"/>
          </a:xfrm>
          <a:prstGeom prst="rect">
            <a:avLst/>
          </a:prstGeom>
        </p:spPr>
      </p:pic>
    </p:spTree>
    <p:extLst>
      <p:ext uri="{BB962C8B-B14F-4D97-AF65-F5344CB8AC3E}">
        <p14:creationId xmlns:p14="http://schemas.microsoft.com/office/powerpoint/2010/main" val="281312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a:extLst>
            <a:ext uri="{FF2B5EF4-FFF2-40B4-BE49-F238E27FC236}">
              <a16:creationId xmlns:a16="http://schemas.microsoft.com/office/drawing/2014/main" id="{9C83897A-D967-4C8F-A531-E776B4006736}"/>
            </a:ext>
          </a:extLst>
        </p:cNvPr>
        <p:cNvGrpSpPr/>
        <p:nvPr/>
      </p:nvGrpSpPr>
      <p:grpSpPr>
        <a:xfrm>
          <a:off x="0" y="0"/>
          <a:ext cx="0" cy="0"/>
          <a:chOff x="0" y="0"/>
          <a:chExt cx="0" cy="0"/>
        </a:xfrm>
      </p:grpSpPr>
      <p:sp>
        <p:nvSpPr>
          <p:cNvPr id="5" name="Rektangel: avrundede hjørner 4">
            <a:extLst>
              <a:ext uri="{FF2B5EF4-FFF2-40B4-BE49-F238E27FC236}">
                <a16:creationId xmlns:a16="http://schemas.microsoft.com/office/drawing/2014/main" id="{B9AF1832-DF1E-F285-1C2B-8243F361DEA7}"/>
              </a:ext>
            </a:extLst>
          </p:cNvPr>
          <p:cNvSpPr/>
          <p:nvPr/>
        </p:nvSpPr>
        <p:spPr>
          <a:xfrm>
            <a:off x="2785226" y="4699048"/>
            <a:ext cx="6618081" cy="89367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14" name="TekstSylinder 13">
            <a:extLst>
              <a:ext uri="{FF2B5EF4-FFF2-40B4-BE49-F238E27FC236}">
                <a16:creationId xmlns:a16="http://schemas.microsoft.com/office/drawing/2014/main" id="{43D25568-1447-0760-0AD9-284FAED22B2E}"/>
              </a:ext>
            </a:extLst>
          </p:cNvPr>
          <p:cNvSpPr txBox="1"/>
          <p:nvPr/>
        </p:nvSpPr>
        <p:spPr>
          <a:xfrm>
            <a:off x="2840014" y="4761730"/>
            <a:ext cx="6508503" cy="830997"/>
          </a:xfrm>
          <a:prstGeom prst="rect">
            <a:avLst/>
          </a:prstGeom>
          <a:noFill/>
        </p:spPr>
        <p:txBody>
          <a:bodyPr wrap="square" lIns="91440" tIns="45720" rIns="91440" bIns="45720" anchor="t">
            <a:spAutoFit/>
          </a:bodyPr>
          <a:lstStyle/>
          <a:p>
            <a:pPr algn="ctr"/>
            <a:r>
              <a:rPr lang="nb-NO" sz="2400" b="1"/>
              <a:t>Hvordan kan ytringsklimaet påvirke oss i hvordan vi deltar i offentlig debatt? </a:t>
            </a:r>
            <a:endParaRPr lang="nb-NO" sz="4800" b="1">
              <a:cs typeface="Arial"/>
            </a:endParaRPr>
          </a:p>
        </p:txBody>
      </p:sp>
      <p:pic>
        <p:nvPicPr>
          <p:cNvPr id="2" name="Bilde 1" descr="Et bilde som inneholder måne, sirkel&#10;&#10;Automatisk generert beskrivelse">
            <a:extLst>
              <a:ext uri="{FF2B5EF4-FFF2-40B4-BE49-F238E27FC236}">
                <a16:creationId xmlns:a16="http://schemas.microsoft.com/office/drawing/2014/main" id="{7F676CFC-2218-10F2-F101-5F3E676CA6F8}"/>
              </a:ext>
            </a:extLst>
          </p:cNvPr>
          <p:cNvPicPr/>
          <p:nvPr/>
        </p:nvPicPr>
        <p:blipFill>
          <a:blip r:embed="rId3"/>
          <a:srcRect l="80976" b="85859"/>
          <a:stretch/>
        </p:blipFill>
        <p:spPr>
          <a:xfrm>
            <a:off x="11148291" y="0"/>
            <a:ext cx="1043709" cy="969819"/>
          </a:xfrm>
          <a:prstGeom prst="rect">
            <a:avLst/>
          </a:prstGeom>
        </p:spPr>
      </p:pic>
      <p:pic>
        <p:nvPicPr>
          <p:cNvPr id="4" name="Bilde 3">
            <a:extLst>
              <a:ext uri="{FF2B5EF4-FFF2-40B4-BE49-F238E27FC236}">
                <a16:creationId xmlns:a16="http://schemas.microsoft.com/office/drawing/2014/main" id="{7FC1194D-7C7B-97D6-24AA-28EC731B34B8}"/>
              </a:ext>
            </a:extLst>
          </p:cNvPr>
          <p:cNvPicPr>
            <a:picLocks noChangeAspect="1"/>
          </p:cNvPicPr>
          <p:nvPr/>
        </p:nvPicPr>
        <p:blipFill>
          <a:blip r:embed="rId4"/>
          <a:srcRect/>
          <a:stretch/>
        </p:blipFill>
        <p:spPr>
          <a:xfrm>
            <a:off x="10147154" y="-307934"/>
            <a:ext cx="1043628" cy="1304812"/>
          </a:xfrm>
          <a:prstGeom prst="rect">
            <a:avLst/>
          </a:prstGeom>
        </p:spPr>
      </p:pic>
      <p:sp>
        <p:nvSpPr>
          <p:cNvPr id="3" name="TekstSylinder 2">
            <a:extLst>
              <a:ext uri="{FF2B5EF4-FFF2-40B4-BE49-F238E27FC236}">
                <a16:creationId xmlns:a16="http://schemas.microsoft.com/office/drawing/2014/main" id="{327C1FC7-DAFD-622A-54CD-472D8753A402}"/>
              </a:ext>
            </a:extLst>
          </p:cNvPr>
          <p:cNvSpPr txBox="1"/>
          <p:nvPr/>
        </p:nvSpPr>
        <p:spPr>
          <a:xfrm>
            <a:off x="1702019" y="2375899"/>
            <a:ext cx="8784492" cy="1938992"/>
          </a:xfrm>
          <a:prstGeom prst="rect">
            <a:avLst/>
          </a:prstGeom>
          <a:noFill/>
        </p:spPr>
        <p:txBody>
          <a:bodyPr wrap="square" lIns="91440" tIns="45720" rIns="91440" bIns="45720" anchor="t">
            <a:spAutoFit/>
          </a:bodyPr>
          <a:lstStyle/>
          <a:p>
            <a:pPr algn="ctr"/>
            <a:r>
              <a:rPr lang="nb-NO" sz="2400"/>
              <a:t>Amnesty har en rapport som viser at ytringsklimaet for jøder og muslimer har blitt drastisk verre de siste årene siden Hamas angrep Israel og Israels følgende krigføring og folkemord i Gaza. Mange opplever å bli utsatt for antisemittisme og islamofobi. </a:t>
            </a:r>
            <a:endParaRPr lang="nb-NO" sz="4000">
              <a:latin typeface="Arial"/>
              <a:cs typeface="Arial"/>
            </a:endParaRPr>
          </a:p>
        </p:txBody>
      </p:sp>
    </p:spTree>
    <p:extLst>
      <p:ext uri="{BB962C8B-B14F-4D97-AF65-F5344CB8AC3E}">
        <p14:creationId xmlns:p14="http://schemas.microsoft.com/office/powerpoint/2010/main" val="2487633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21B5ABAF-789C-96BD-47E7-7636D7B52818}"/>
              </a:ext>
            </a:extLst>
          </p:cNvPr>
          <p:cNvSpPr/>
          <p:nvPr/>
        </p:nvSpPr>
        <p:spPr>
          <a:xfrm>
            <a:off x="3635542" y="4837493"/>
            <a:ext cx="4920916" cy="434095"/>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6" name="TekstSylinder 5">
            <a:extLst>
              <a:ext uri="{FF2B5EF4-FFF2-40B4-BE49-F238E27FC236}">
                <a16:creationId xmlns:a16="http://schemas.microsoft.com/office/drawing/2014/main" id="{8A59286B-2BD6-9CC0-9B0A-11383528B552}"/>
              </a:ext>
            </a:extLst>
          </p:cNvPr>
          <p:cNvSpPr txBox="1"/>
          <p:nvPr/>
        </p:nvSpPr>
        <p:spPr>
          <a:xfrm>
            <a:off x="1778167" y="2249808"/>
            <a:ext cx="8635666" cy="193899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2400" b="0" i="0" u="none" strike="noStrike" cap="none" normalizeH="0" baseline="0">
                <a:ln>
                  <a:noFill/>
                </a:ln>
                <a:solidFill>
                  <a:schemeClr val="tx1"/>
                </a:solidFill>
                <a:effectLst/>
              </a:rPr>
              <a:t>Fatima og moren er ute og handler julegaver. Når de er sammen snakker de ofte morsmålet, arabisk. De opplever at vekteren i butikken følger ekstra nøye med på dem. Når de har betalt for varene og går ut av butikken, forsvinner også vekteren fra butikken.</a:t>
            </a:r>
          </a:p>
        </p:txBody>
      </p:sp>
      <p:sp>
        <p:nvSpPr>
          <p:cNvPr id="9" name="TekstSylinder 8">
            <a:extLst>
              <a:ext uri="{FF2B5EF4-FFF2-40B4-BE49-F238E27FC236}">
                <a16:creationId xmlns:a16="http://schemas.microsoft.com/office/drawing/2014/main" id="{7C0C8839-D7F1-2F42-6912-ED442212789E}"/>
              </a:ext>
            </a:extLst>
          </p:cNvPr>
          <p:cNvSpPr txBox="1"/>
          <p:nvPr/>
        </p:nvSpPr>
        <p:spPr>
          <a:xfrm>
            <a:off x="3635542" y="4809923"/>
            <a:ext cx="4920916" cy="461665"/>
          </a:xfrm>
          <a:prstGeom prst="rect">
            <a:avLst/>
          </a:prstGeom>
          <a:noFill/>
        </p:spPr>
        <p:txBody>
          <a:bodyPr wrap="square">
            <a:spAutoFit/>
          </a:bodyPr>
          <a:lstStyle/>
          <a:p>
            <a:pPr algn="ctr"/>
            <a:r>
              <a:rPr lang="nb-NO" sz="2400" b="1" i="0">
                <a:solidFill>
                  <a:srgbClr val="000000"/>
                </a:solidFill>
                <a:effectLst/>
              </a:rPr>
              <a:t>Hva tenker du om situasjonen?</a:t>
            </a:r>
            <a:endParaRPr lang="nb-NO" sz="2400" b="1"/>
          </a:p>
        </p:txBody>
      </p:sp>
      <p:pic>
        <p:nvPicPr>
          <p:cNvPr id="2" name="Bilde 1" descr="Et bilde som inneholder måne, sirkel&#10;&#10;Automatisk generert beskrivelse">
            <a:extLst>
              <a:ext uri="{FF2B5EF4-FFF2-40B4-BE49-F238E27FC236}">
                <a16:creationId xmlns:a16="http://schemas.microsoft.com/office/drawing/2014/main" id="{B46BA692-1D86-37E6-EC55-EE8A0D028B72}"/>
              </a:ext>
            </a:extLst>
          </p:cNvPr>
          <p:cNvPicPr/>
          <p:nvPr/>
        </p:nvPicPr>
        <p:blipFill>
          <a:blip r:embed="rId3"/>
          <a:srcRect l="80976" b="85859"/>
          <a:stretch/>
        </p:blipFill>
        <p:spPr>
          <a:xfrm>
            <a:off x="11148291" y="0"/>
            <a:ext cx="1043709" cy="969819"/>
          </a:xfrm>
          <a:prstGeom prst="rect">
            <a:avLst/>
          </a:prstGeom>
        </p:spPr>
      </p:pic>
      <p:pic>
        <p:nvPicPr>
          <p:cNvPr id="5" name="Bilde 4">
            <a:extLst>
              <a:ext uri="{FF2B5EF4-FFF2-40B4-BE49-F238E27FC236}">
                <a16:creationId xmlns:a16="http://schemas.microsoft.com/office/drawing/2014/main" id="{872DC677-51C7-DCB4-0BA4-5A18AE3E70D3}"/>
              </a:ext>
            </a:extLst>
          </p:cNvPr>
          <p:cNvPicPr>
            <a:picLocks noChangeAspect="1"/>
          </p:cNvPicPr>
          <p:nvPr/>
        </p:nvPicPr>
        <p:blipFill>
          <a:blip r:embed="rId4"/>
          <a:srcRect/>
          <a:stretch/>
        </p:blipFill>
        <p:spPr>
          <a:xfrm>
            <a:off x="10147154" y="-307934"/>
            <a:ext cx="1043628" cy="1304812"/>
          </a:xfrm>
          <a:prstGeom prst="rect">
            <a:avLst/>
          </a:prstGeom>
        </p:spPr>
      </p:pic>
    </p:spTree>
    <p:extLst>
      <p:ext uri="{BB962C8B-B14F-4D97-AF65-F5344CB8AC3E}">
        <p14:creationId xmlns:p14="http://schemas.microsoft.com/office/powerpoint/2010/main" val="17478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5" name="Rektangel: avrundede hjørner 4">
            <a:extLst>
              <a:ext uri="{FF2B5EF4-FFF2-40B4-BE49-F238E27FC236}">
                <a16:creationId xmlns:a16="http://schemas.microsoft.com/office/drawing/2014/main" id="{6AC52A2E-7440-1425-8B5A-6844286AFBA6}"/>
              </a:ext>
            </a:extLst>
          </p:cNvPr>
          <p:cNvSpPr/>
          <p:nvPr/>
        </p:nvSpPr>
        <p:spPr>
          <a:xfrm>
            <a:off x="2786958" y="4047379"/>
            <a:ext cx="6618081" cy="89367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9" name="TekstSylinder 8">
            <a:extLst>
              <a:ext uri="{FF2B5EF4-FFF2-40B4-BE49-F238E27FC236}">
                <a16:creationId xmlns:a16="http://schemas.microsoft.com/office/drawing/2014/main" id="{A0DAE5E0-630A-B400-4FA7-5B7B33C4DED1}"/>
              </a:ext>
            </a:extLst>
          </p:cNvPr>
          <p:cNvSpPr txBox="1"/>
          <p:nvPr/>
        </p:nvSpPr>
        <p:spPr>
          <a:xfrm>
            <a:off x="2322419" y="2310351"/>
            <a:ext cx="7547162" cy="1200329"/>
          </a:xfrm>
          <a:prstGeom prst="rect">
            <a:avLst/>
          </a:prstGeom>
          <a:noFill/>
        </p:spPr>
        <p:txBody>
          <a:bodyPr wrap="square">
            <a:spAutoFit/>
          </a:bodyPr>
          <a:lstStyle/>
          <a:p>
            <a:pPr algn="ctr">
              <a:defRPr/>
            </a:pPr>
            <a:r>
              <a:rPr lang="nb-NO" sz="2400">
                <a:solidFill>
                  <a:schemeClr val="tx1"/>
                </a:solidFill>
              </a:rPr>
              <a:t>I gjennomsnitt inneholder </a:t>
            </a:r>
            <a:r>
              <a:rPr lang="nb-NO" sz="2400" b="1">
                <a:solidFill>
                  <a:schemeClr val="tx1"/>
                </a:solidFill>
              </a:rPr>
              <a:t>hver fjerde </a:t>
            </a:r>
            <a:r>
              <a:rPr lang="nb-NO" sz="2400">
                <a:solidFill>
                  <a:schemeClr val="tx1"/>
                </a:solidFill>
              </a:rPr>
              <a:t>Facebook-kommentar om samiske temaer inneholder negative holdninger</a:t>
            </a:r>
            <a:r>
              <a:rPr lang="nb-NO" sz="2400" b="1">
                <a:solidFill>
                  <a:schemeClr val="tx1"/>
                </a:solidFill>
              </a:rPr>
              <a:t> </a:t>
            </a:r>
            <a:r>
              <a:rPr lang="nb-NO" sz="2400">
                <a:solidFill>
                  <a:schemeClr val="tx1"/>
                </a:solidFill>
              </a:rPr>
              <a:t>og</a:t>
            </a:r>
            <a:r>
              <a:rPr lang="nb-NO" sz="2400" b="1">
                <a:solidFill>
                  <a:schemeClr val="tx1"/>
                </a:solidFill>
              </a:rPr>
              <a:t> </a:t>
            </a:r>
            <a:r>
              <a:rPr lang="nb-NO" sz="2400">
                <a:solidFill>
                  <a:schemeClr val="tx1"/>
                </a:solidFill>
              </a:rPr>
              <a:t>stereotypier. </a:t>
            </a:r>
          </a:p>
        </p:txBody>
      </p:sp>
      <p:sp>
        <p:nvSpPr>
          <p:cNvPr id="18" name="TekstSylinder 17">
            <a:extLst>
              <a:ext uri="{FF2B5EF4-FFF2-40B4-BE49-F238E27FC236}">
                <a16:creationId xmlns:a16="http://schemas.microsoft.com/office/drawing/2014/main" id="{28518C72-95B1-25E3-029E-428D94EA9886}"/>
              </a:ext>
            </a:extLst>
          </p:cNvPr>
          <p:cNvSpPr txBox="1"/>
          <p:nvPr/>
        </p:nvSpPr>
        <p:spPr>
          <a:xfrm>
            <a:off x="0" y="6627168"/>
            <a:ext cx="3871685" cy="230832"/>
          </a:xfrm>
          <a:prstGeom prst="rect">
            <a:avLst/>
          </a:prstGeom>
          <a:noFill/>
        </p:spPr>
        <p:txBody>
          <a:bodyPr wrap="square">
            <a:spAutoFit/>
          </a:bodyPr>
          <a:lstStyle/>
          <a:p>
            <a:r>
              <a:rPr lang="nb-NO" sz="900">
                <a:hlinkClick r:id="rId4"/>
              </a:rPr>
              <a:t>Amnesty 2023. </a:t>
            </a:r>
            <a:endParaRPr lang="nb-NO" sz="900"/>
          </a:p>
        </p:txBody>
      </p:sp>
      <p:pic>
        <p:nvPicPr>
          <p:cNvPr id="2" name="Bilde 1" descr="Et bilde som inneholder måne, sirkel&#10;&#10;Automatisk generert beskrivelse">
            <a:extLst>
              <a:ext uri="{FF2B5EF4-FFF2-40B4-BE49-F238E27FC236}">
                <a16:creationId xmlns:a16="http://schemas.microsoft.com/office/drawing/2014/main" id="{16A227DB-6599-E081-ACBF-A7B4B7F29CC5}"/>
              </a:ext>
            </a:extLst>
          </p:cNvPr>
          <p:cNvPicPr/>
          <p:nvPr/>
        </p:nvPicPr>
        <p:blipFill>
          <a:blip r:embed="rId5"/>
          <a:srcRect l="80976" b="85859"/>
          <a:stretch/>
        </p:blipFill>
        <p:spPr>
          <a:xfrm>
            <a:off x="11148291" y="0"/>
            <a:ext cx="1043709" cy="969819"/>
          </a:xfrm>
          <a:prstGeom prst="rect">
            <a:avLst/>
          </a:prstGeom>
        </p:spPr>
      </p:pic>
      <p:pic>
        <p:nvPicPr>
          <p:cNvPr id="6" name="Bilde 5">
            <a:extLst>
              <a:ext uri="{FF2B5EF4-FFF2-40B4-BE49-F238E27FC236}">
                <a16:creationId xmlns:a16="http://schemas.microsoft.com/office/drawing/2014/main" id="{1571FEF2-2F7F-A46C-320E-32635791F36E}"/>
              </a:ext>
            </a:extLst>
          </p:cNvPr>
          <p:cNvPicPr>
            <a:picLocks noChangeAspect="1"/>
          </p:cNvPicPr>
          <p:nvPr/>
        </p:nvPicPr>
        <p:blipFill>
          <a:blip r:embed="rId6"/>
          <a:srcRect/>
          <a:stretch/>
        </p:blipFill>
        <p:spPr>
          <a:xfrm>
            <a:off x="10147154" y="-307934"/>
            <a:ext cx="1043628" cy="1304812"/>
          </a:xfrm>
          <a:prstGeom prst="rect">
            <a:avLst/>
          </a:prstGeom>
        </p:spPr>
      </p:pic>
      <p:sp>
        <p:nvSpPr>
          <p:cNvPr id="4" name="TekstSylinder 3">
            <a:extLst>
              <a:ext uri="{FF2B5EF4-FFF2-40B4-BE49-F238E27FC236}">
                <a16:creationId xmlns:a16="http://schemas.microsoft.com/office/drawing/2014/main" id="{48217C66-EBFA-5167-7A99-A12B71D5CC30}"/>
              </a:ext>
            </a:extLst>
          </p:cNvPr>
          <p:cNvSpPr txBox="1"/>
          <p:nvPr/>
        </p:nvSpPr>
        <p:spPr>
          <a:xfrm>
            <a:off x="2855256" y="4078719"/>
            <a:ext cx="6481483" cy="830997"/>
          </a:xfrm>
          <a:prstGeom prst="rect">
            <a:avLst/>
          </a:prstGeom>
          <a:noFill/>
        </p:spPr>
        <p:txBody>
          <a:bodyPr wrap="square" lIns="91440" tIns="45720" rIns="91440" bIns="45720" anchor="t">
            <a:spAutoFit/>
          </a:bodyPr>
          <a:lstStyle/>
          <a:p>
            <a:pPr algn="ctr"/>
            <a:r>
              <a:rPr lang="nb-NO" sz="2400" b="1"/>
              <a:t>Hva er konsekvensene av at samiske temaer i så stor grad blir omtalt negativt?</a:t>
            </a:r>
          </a:p>
        </p:txBody>
      </p:sp>
    </p:spTree>
    <p:extLst>
      <p:ext uri="{BB962C8B-B14F-4D97-AF65-F5344CB8AC3E}">
        <p14:creationId xmlns:p14="http://schemas.microsoft.com/office/powerpoint/2010/main" val="191749406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CBED176F-0744-822B-8109-A31FC012EF95}"/>
              </a:ext>
            </a:extLst>
          </p:cNvPr>
          <p:cNvSpPr/>
          <p:nvPr/>
        </p:nvSpPr>
        <p:spPr>
          <a:xfrm>
            <a:off x="2716098" y="4058434"/>
            <a:ext cx="6618081" cy="89367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7" name="TekstSylinder 6">
            <a:extLst>
              <a:ext uri="{FF2B5EF4-FFF2-40B4-BE49-F238E27FC236}">
                <a16:creationId xmlns:a16="http://schemas.microsoft.com/office/drawing/2014/main" id="{440DCA50-C3C8-DB36-6B7B-E781A064B076}"/>
              </a:ext>
            </a:extLst>
          </p:cNvPr>
          <p:cNvSpPr txBox="1"/>
          <p:nvPr/>
        </p:nvSpPr>
        <p:spPr>
          <a:xfrm>
            <a:off x="2522571" y="1909971"/>
            <a:ext cx="7146858" cy="2123658"/>
          </a:xfrm>
          <a:prstGeom prst="rect">
            <a:avLst/>
          </a:prstGeom>
          <a:noFill/>
        </p:spPr>
        <p:txBody>
          <a:bodyPr wrap="square">
            <a:spAutoFit/>
          </a:bodyPr>
          <a:lstStyle/>
          <a:p>
            <a:pPr algn="ctr"/>
            <a:r>
              <a:rPr lang="nb-NO" sz="2400" err="1">
                <a:effectLst/>
              </a:rPr>
              <a:t>Demba</a:t>
            </a:r>
            <a:r>
              <a:rPr lang="nb-NO" sz="2400">
                <a:effectLst/>
              </a:rPr>
              <a:t> er født i Norge og har foreldre fra Senegal. Klassen har </a:t>
            </a:r>
            <a:r>
              <a:rPr lang="nb-NO" sz="2400" err="1">
                <a:effectLst/>
              </a:rPr>
              <a:t>kahoot</a:t>
            </a:r>
            <a:r>
              <a:rPr lang="nb-NO" sz="2400">
                <a:effectLst/>
              </a:rPr>
              <a:t> om hovedsteder og det kommer et spørsmål om hva som er hovedstaden i Somalia. ''Det vet sikkert </a:t>
            </a:r>
            <a:r>
              <a:rPr lang="nb-NO" sz="2400" err="1">
                <a:effectLst/>
              </a:rPr>
              <a:t>Demba</a:t>
            </a:r>
            <a:r>
              <a:rPr lang="nb-NO" sz="2400">
                <a:effectLst/>
              </a:rPr>
              <a:t>'', sier en av elevene og ler. </a:t>
            </a:r>
            <a:endParaRPr lang="nb-NO" sz="2400"/>
          </a:p>
          <a:p>
            <a:r>
              <a:rPr lang="nb-NO" sz="1200"/>
              <a:t>.</a:t>
            </a:r>
          </a:p>
        </p:txBody>
      </p:sp>
      <p:sp>
        <p:nvSpPr>
          <p:cNvPr id="12" name="TekstSylinder 11">
            <a:extLst>
              <a:ext uri="{FF2B5EF4-FFF2-40B4-BE49-F238E27FC236}">
                <a16:creationId xmlns:a16="http://schemas.microsoft.com/office/drawing/2014/main" id="{C6B132C3-2FE0-015A-7CB5-C2767FEE55FD}"/>
              </a:ext>
            </a:extLst>
          </p:cNvPr>
          <p:cNvSpPr txBox="1"/>
          <p:nvPr/>
        </p:nvSpPr>
        <p:spPr>
          <a:xfrm>
            <a:off x="2641583" y="4089776"/>
            <a:ext cx="6767112" cy="830997"/>
          </a:xfrm>
          <a:prstGeom prst="rect">
            <a:avLst/>
          </a:prstGeom>
          <a:noFill/>
        </p:spPr>
        <p:txBody>
          <a:bodyPr wrap="square">
            <a:spAutoFit/>
          </a:bodyPr>
          <a:lstStyle/>
          <a:p>
            <a:pPr algn="ctr"/>
            <a:r>
              <a:rPr lang="nb-NO" sz="2400" b="1"/>
              <a:t>Hvilke tanker gjør du deg om medelevens kommentar? </a:t>
            </a:r>
            <a:endParaRPr lang="nb-NO" sz="2400" b="1">
              <a:solidFill>
                <a:srgbClr val="FF0000"/>
              </a:solidFill>
            </a:endParaRPr>
          </a:p>
        </p:txBody>
      </p:sp>
      <p:pic>
        <p:nvPicPr>
          <p:cNvPr id="2" name="Bilde 1" descr="Et bilde som inneholder måne, sirkel&#10;&#10;Automatisk generert beskrivelse">
            <a:extLst>
              <a:ext uri="{FF2B5EF4-FFF2-40B4-BE49-F238E27FC236}">
                <a16:creationId xmlns:a16="http://schemas.microsoft.com/office/drawing/2014/main" id="{90BA306D-331B-5BBA-5206-A00F3065A9F0}"/>
              </a:ext>
            </a:extLst>
          </p:cNvPr>
          <p:cNvPicPr/>
          <p:nvPr/>
        </p:nvPicPr>
        <p:blipFill>
          <a:blip r:embed="rId3"/>
          <a:srcRect l="80976" b="85859"/>
          <a:stretch/>
        </p:blipFill>
        <p:spPr>
          <a:xfrm>
            <a:off x="11148291" y="0"/>
            <a:ext cx="1043709" cy="969819"/>
          </a:xfrm>
          <a:prstGeom prst="rect">
            <a:avLst/>
          </a:prstGeom>
        </p:spPr>
      </p:pic>
      <p:pic>
        <p:nvPicPr>
          <p:cNvPr id="5" name="Bilde 4">
            <a:extLst>
              <a:ext uri="{FF2B5EF4-FFF2-40B4-BE49-F238E27FC236}">
                <a16:creationId xmlns:a16="http://schemas.microsoft.com/office/drawing/2014/main" id="{B2B02802-4671-7302-6192-8F8ABE99F8E1}"/>
              </a:ext>
            </a:extLst>
          </p:cNvPr>
          <p:cNvPicPr>
            <a:picLocks noChangeAspect="1"/>
          </p:cNvPicPr>
          <p:nvPr/>
        </p:nvPicPr>
        <p:blipFill>
          <a:blip r:embed="rId4"/>
          <a:srcRect/>
          <a:stretch/>
        </p:blipFill>
        <p:spPr>
          <a:xfrm>
            <a:off x="10147154" y="-307934"/>
            <a:ext cx="1043628" cy="1304812"/>
          </a:xfrm>
          <a:prstGeom prst="rect">
            <a:avLst/>
          </a:prstGeom>
        </p:spPr>
      </p:pic>
    </p:spTree>
    <p:extLst>
      <p:ext uri="{BB962C8B-B14F-4D97-AF65-F5344CB8AC3E}">
        <p14:creationId xmlns:p14="http://schemas.microsoft.com/office/powerpoint/2010/main" val="1338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71D2E401-D767-0899-A2F5-B28338D2FFB2}"/>
              </a:ext>
            </a:extLst>
          </p:cNvPr>
          <p:cNvSpPr/>
          <p:nvPr/>
        </p:nvSpPr>
        <p:spPr>
          <a:xfrm>
            <a:off x="3179928" y="5733349"/>
            <a:ext cx="5827594" cy="538156"/>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10" name="Plassholder for innhold 2">
            <a:extLst>
              <a:ext uri="{FF2B5EF4-FFF2-40B4-BE49-F238E27FC236}">
                <a16:creationId xmlns:a16="http://schemas.microsoft.com/office/drawing/2014/main" id="{D1BD1930-AB2F-2A4A-8C02-DC82A74FC8E7}"/>
              </a:ext>
            </a:extLst>
          </p:cNvPr>
          <p:cNvSpPr txBox="1">
            <a:spLocks/>
          </p:cNvSpPr>
          <p:nvPr/>
        </p:nvSpPr>
        <p:spPr>
          <a:xfrm>
            <a:off x="2844799" y="5790878"/>
            <a:ext cx="6502400" cy="60425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nb-NO" sz="2400" b="1">
                <a:solidFill>
                  <a:schemeClr val="tx1"/>
                </a:solidFill>
                <a:latin typeface="Arial"/>
                <a:cs typeface="Arial"/>
              </a:rPr>
              <a:t>Hvordan tolker du disse spørsmålene?</a:t>
            </a:r>
            <a:endParaRPr lang="nb-NO" sz="2400">
              <a:solidFill>
                <a:schemeClr val="tx1"/>
              </a:solidFill>
              <a:latin typeface="Arial"/>
              <a:cs typeface="Arial"/>
            </a:endParaRPr>
          </a:p>
          <a:p>
            <a:pPr marL="0" indent="0" algn="ctr">
              <a:lnSpc>
                <a:spcPct val="100000"/>
              </a:lnSpc>
              <a:buFont typeface="Arial" panose="020B0604020202020204" pitchFamily="34" charset="0"/>
              <a:buNone/>
            </a:pPr>
            <a:endParaRPr lang="nb-NO" sz="1800" b="1">
              <a:solidFill>
                <a:schemeClr val="tx1"/>
              </a:solidFill>
            </a:endParaRPr>
          </a:p>
        </p:txBody>
      </p:sp>
      <p:pic>
        <p:nvPicPr>
          <p:cNvPr id="2" name="Bilde 1" descr="Et bilde som inneholder måne, sirkel&#10;&#10;Automatisk generert beskrivelse">
            <a:extLst>
              <a:ext uri="{FF2B5EF4-FFF2-40B4-BE49-F238E27FC236}">
                <a16:creationId xmlns:a16="http://schemas.microsoft.com/office/drawing/2014/main" id="{87028059-A62B-7937-7E56-DFE628DC509A}"/>
              </a:ext>
            </a:extLst>
          </p:cNvPr>
          <p:cNvPicPr/>
          <p:nvPr/>
        </p:nvPicPr>
        <p:blipFill>
          <a:blip r:embed="rId3"/>
          <a:srcRect l="80976" b="85859"/>
          <a:stretch/>
        </p:blipFill>
        <p:spPr>
          <a:xfrm>
            <a:off x="11148291" y="0"/>
            <a:ext cx="1043709" cy="969819"/>
          </a:xfrm>
          <a:prstGeom prst="rect">
            <a:avLst/>
          </a:prstGeom>
        </p:spPr>
      </p:pic>
      <p:sp>
        <p:nvSpPr>
          <p:cNvPr id="11" name="Freeform 4">
            <a:extLst>
              <a:ext uri="{FF2B5EF4-FFF2-40B4-BE49-F238E27FC236}">
                <a16:creationId xmlns:a16="http://schemas.microsoft.com/office/drawing/2014/main" id="{59221404-F4D9-E131-3C6A-8BFC9F9B46BF}"/>
              </a:ext>
            </a:extLst>
          </p:cNvPr>
          <p:cNvSpPr/>
          <p:nvPr/>
        </p:nvSpPr>
        <p:spPr>
          <a:xfrm rot="21538910" flipH="1">
            <a:off x="1175156" y="3518878"/>
            <a:ext cx="3761901" cy="2279114"/>
          </a:xfrm>
          <a:custGeom>
            <a:avLst/>
            <a:gdLst/>
            <a:ahLst/>
            <a:cxnLst/>
            <a:rect l="l" t="t" r="r" b="b"/>
            <a:pathLst>
              <a:path w="5434222" h="4238693">
                <a:moveTo>
                  <a:pt x="5434222" y="0"/>
                </a:moveTo>
                <a:lnTo>
                  <a:pt x="0" y="0"/>
                </a:lnTo>
                <a:lnTo>
                  <a:pt x="0" y="4238693"/>
                </a:lnTo>
                <a:lnTo>
                  <a:pt x="5434222" y="4238693"/>
                </a:lnTo>
                <a:lnTo>
                  <a:pt x="5434222" y="0"/>
                </a:lnTo>
                <a:close/>
              </a:path>
            </a:pathLst>
          </a:custGeom>
          <a:blipFill>
            <a:blip r:embed="rId4"/>
            <a:stretch>
              <a:fillRect/>
            </a:stretch>
          </a:blipFill>
        </p:spPr>
        <p:txBody>
          <a:bodyPr/>
          <a:lstStyle/>
          <a:p>
            <a:pPr>
              <a:lnSpc>
                <a:spcPts val="6151"/>
              </a:lnSpc>
            </a:pPr>
            <a:endParaRPr lang="en-US">
              <a:solidFill>
                <a:srgbClr val="252525"/>
              </a:solidFill>
              <a:latin typeface="Amnesty Trade Gothic 1"/>
              <a:ea typeface="Amnesty Trade Gothic 1"/>
              <a:cs typeface="Amnesty Trade Gothic 1"/>
              <a:sym typeface="Amnesty Trade Gothic 1"/>
            </a:endParaRPr>
          </a:p>
        </p:txBody>
      </p:sp>
      <p:sp>
        <p:nvSpPr>
          <p:cNvPr id="12" name="TekstSylinder 11">
            <a:extLst>
              <a:ext uri="{FF2B5EF4-FFF2-40B4-BE49-F238E27FC236}">
                <a16:creationId xmlns:a16="http://schemas.microsoft.com/office/drawing/2014/main" id="{0D36DE39-E83F-74A3-565C-93DE77B98026}"/>
              </a:ext>
            </a:extLst>
          </p:cNvPr>
          <p:cNvSpPr txBox="1"/>
          <p:nvPr/>
        </p:nvSpPr>
        <p:spPr>
          <a:xfrm>
            <a:off x="2008753" y="4054642"/>
            <a:ext cx="2372765" cy="830997"/>
          </a:xfrm>
          <a:prstGeom prst="rect">
            <a:avLst/>
          </a:prstGeom>
          <a:noFill/>
        </p:spPr>
        <p:txBody>
          <a:bodyPr wrap="none" rtlCol="0">
            <a:spAutoFit/>
          </a:bodyPr>
          <a:lstStyle/>
          <a:p>
            <a:r>
              <a:rPr lang="en-US" sz="2400" b="1" err="1">
                <a:solidFill>
                  <a:srgbClr val="252525"/>
                </a:solidFill>
                <a:latin typeface="+mj-lt"/>
                <a:ea typeface="Amnesty Trade Gothic 1"/>
                <a:cs typeface="Amnesty Trade Gothic 1"/>
                <a:sym typeface="Amnesty Trade Gothic 1"/>
              </a:rPr>
              <a:t>Hvor</a:t>
            </a:r>
            <a:r>
              <a:rPr lang="en-US" sz="2400" b="1">
                <a:solidFill>
                  <a:srgbClr val="252525"/>
                </a:solidFill>
                <a:latin typeface="+mj-lt"/>
                <a:ea typeface="Amnesty Trade Gothic 1"/>
                <a:cs typeface="Amnesty Trade Gothic 1"/>
                <a:sym typeface="Amnesty Trade Gothic 1"/>
              </a:rPr>
              <a:t> er du fra, </a:t>
            </a:r>
            <a:br>
              <a:rPr lang="en-US" sz="2400" b="1">
                <a:solidFill>
                  <a:srgbClr val="252525"/>
                </a:solidFill>
                <a:latin typeface="+mj-lt"/>
                <a:ea typeface="Amnesty Trade Gothic 1"/>
                <a:cs typeface="Amnesty Trade Gothic 1"/>
                <a:sym typeface="Amnesty Trade Gothic 1"/>
              </a:rPr>
            </a:br>
            <a:r>
              <a:rPr lang="en-US" sz="2400" b="1" err="1">
                <a:solidFill>
                  <a:srgbClr val="252525"/>
                </a:solidFill>
                <a:latin typeface="+mj-lt"/>
                <a:ea typeface="Amnesty Trade Gothic 1"/>
                <a:cs typeface="Amnesty Trade Gothic 1"/>
                <a:sym typeface="Amnesty Trade Gothic 1"/>
              </a:rPr>
              <a:t>egentlig</a:t>
            </a:r>
            <a:r>
              <a:rPr lang="en-US" sz="2400" b="1">
                <a:solidFill>
                  <a:srgbClr val="252525"/>
                </a:solidFill>
                <a:latin typeface="+mj-lt"/>
                <a:ea typeface="Amnesty Trade Gothic 1"/>
                <a:cs typeface="Amnesty Trade Gothic 1"/>
                <a:sym typeface="Amnesty Trade Gothic 1"/>
              </a:rPr>
              <a:t>?</a:t>
            </a:r>
          </a:p>
        </p:txBody>
      </p:sp>
      <p:sp>
        <p:nvSpPr>
          <p:cNvPr id="13" name="Freeform 2">
            <a:extLst>
              <a:ext uri="{FF2B5EF4-FFF2-40B4-BE49-F238E27FC236}">
                <a16:creationId xmlns:a16="http://schemas.microsoft.com/office/drawing/2014/main" id="{C5FDC6B0-EEC3-2C3E-E176-1B1993B18E21}"/>
              </a:ext>
            </a:extLst>
          </p:cNvPr>
          <p:cNvSpPr/>
          <p:nvPr/>
        </p:nvSpPr>
        <p:spPr>
          <a:xfrm flipH="1">
            <a:off x="4141441" y="348457"/>
            <a:ext cx="4161161" cy="2961524"/>
          </a:xfrm>
          <a:custGeom>
            <a:avLst/>
            <a:gdLst/>
            <a:ahLst/>
            <a:cxnLst/>
            <a:rect l="l" t="t" r="r" b="b"/>
            <a:pathLst>
              <a:path w="6381603" h="5030246">
                <a:moveTo>
                  <a:pt x="6381603" y="0"/>
                </a:moveTo>
                <a:lnTo>
                  <a:pt x="0" y="0"/>
                </a:lnTo>
                <a:lnTo>
                  <a:pt x="0" y="5030247"/>
                </a:lnTo>
                <a:lnTo>
                  <a:pt x="6381603" y="5030247"/>
                </a:lnTo>
                <a:lnTo>
                  <a:pt x="6381603" y="0"/>
                </a:lnTo>
                <a:close/>
              </a:path>
            </a:pathLst>
          </a:custGeom>
          <a:blipFill>
            <a:blip r:embed="rId4"/>
            <a:stretch>
              <a:fillRect l="-528" r="-528"/>
            </a:stretch>
          </a:blipFill>
        </p:spPr>
        <p:txBody>
          <a:bodyPr/>
          <a:lstStyle/>
          <a:p>
            <a:endParaRPr lang="nb-NO"/>
          </a:p>
        </p:txBody>
      </p:sp>
      <p:sp>
        <p:nvSpPr>
          <p:cNvPr id="15" name="TekstSylinder 14">
            <a:extLst>
              <a:ext uri="{FF2B5EF4-FFF2-40B4-BE49-F238E27FC236}">
                <a16:creationId xmlns:a16="http://schemas.microsoft.com/office/drawing/2014/main" id="{68E999BC-0377-B413-BAF8-006B348A6CEC}"/>
              </a:ext>
            </a:extLst>
          </p:cNvPr>
          <p:cNvSpPr txBox="1"/>
          <p:nvPr/>
        </p:nvSpPr>
        <p:spPr>
          <a:xfrm>
            <a:off x="4957009" y="979032"/>
            <a:ext cx="3008389" cy="1200329"/>
          </a:xfrm>
          <a:prstGeom prst="rect">
            <a:avLst/>
          </a:prstGeom>
          <a:noFill/>
        </p:spPr>
        <p:txBody>
          <a:bodyPr wrap="square" rtlCol="0">
            <a:spAutoFit/>
          </a:bodyPr>
          <a:lstStyle/>
          <a:p>
            <a:r>
              <a:rPr lang="en-US" sz="2400" b="1">
                <a:solidFill>
                  <a:srgbClr val="252525"/>
                </a:solidFill>
                <a:latin typeface="+mj-lt"/>
                <a:ea typeface="Amnesty Trade Gothic 1"/>
                <a:cs typeface="Amnesty Trade Gothic 1"/>
                <a:sym typeface="Amnesty Trade Gothic 1"/>
              </a:rPr>
              <a:t>Er det </a:t>
            </a:r>
            <a:r>
              <a:rPr lang="en-US" sz="2400" b="1" err="1">
                <a:solidFill>
                  <a:srgbClr val="252525"/>
                </a:solidFill>
                <a:latin typeface="+mj-lt"/>
                <a:ea typeface="Amnesty Trade Gothic 1"/>
                <a:cs typeface="Amnesty Trade Gothic 1"/>
                <a:sym typeface="Amnesty Trade Gothic 1"/>
              </a:rPr>
              <a:t>familien</a:t>
            </a:r>
            <a:r>
              <a:rPr lang="en-US" sz="2400" b="1">
                <a:solidFill>
                  <a:srgbClr val="252525"/>
                </a:solidFill>
                <a:latin typeface="+mj-lt"/>
                <a:ea typeface="Amnesty Trade Gothic 1"/>
                <a:cs typeface="Amnesty Trade Gothic 1"/>
                <a:sym typeface="Amnesty Trade Gothic 1"/>
              </a:rPr>
              <a:t> din </a:t>
            </a:r>
            <a:r>
              <a:rPr lang="en-US" sz="2400" b="1" err="1">
                <a:solidFill>
                  <a:srgbClr val="252525"/>
                </a:solidFill>
                <a:latin typeface="+mj-lt"/>
                <a:ea typeface="Amnesty Trade Gothic 1"/>
                <a:cs typeface="Amnesty Trade Gothic 1"/>
                <a:sym typeface="Amnesty Trade Gothic 1"/>
              </a:rPr>
              <a:t>som</a:t>
            </a:r>
            <a:r>
              <a:rPr lang="en-US" sz="2400" b="1">
                <a:solidFill>
                  <a:srgbClr val="252525"/>
                </a:solidFill>
                <a:latin typeface="+mj-lt"/>
                <a:ea typeface="Amnesty Trade Gothic 1"/>
                <a:cs typeface="Amnesty Trade Gothic 1"/>
                <a:sym typeface="Amnesty Trade Gothic 1"/>
              </a:rPr>
              <a:t> </a:t>
            </a:r>
            <a:r>
              <a:rPr lang="en-US" sz="2400" b="1" err="1">
                <a:solidFill>
                  <a:srgbClr val="252525"/>
                </a:solidFill>
                <a:latin typeface="+mj-lt"/>
                <a:ea typeface="Amnesty Trade Gothic 1"/>
                <a:cs typeface="Amnesty Trade Gothic 1"/>
                <a:sym typeface="Amnesty Trade Gothic 1"/>
              </a:rPr>
              <a:t>tvinger</a:t>
            </a:r>
            <a:r>
              <a:rPr lang="en-US" sz="2400" b="1">
                <a:solidFill>
                  <a:srgbClr val="252525"/>
                </a:solidFill>
                <a:latin typeface="+mj-lt"/>
                <a:ea typeface="Amnesty Trade Gothic 1"/>
                <a:cs typeface="Amnesty Trade Gothic 1"/>
                <a:sym typeface="Amnesty Trade Gothic 1"/>
              </a:rPr>
              <a:t> deg </a:t>
            </a:r>
            <a:r>
              <a:rPr lang="en-US" sz="2400" b="1" err="1">
                <a:solidFill>
                  <a:srgbClr val="252525"/>
                </a:solidFill>
                <a:latin typeface="+mj-lt"/>
                <a:ea typeface="Amnesty Trade Gothic 1"/>
                <a:cs typeface="Amnesty Trade Gothic 1"/>
                <a:sym typeface="Amnesty Trade Gothic 1"/>
              </a:rPr>
              <a:t>til</a:t>
            </a:r>
            <a:r>
              <a:rPr lang="en-US" sz="2400" b="1">
                <a:solidFill>
                  <a:srgbClr val="252525"/>
                </a:solidFill>
                <a:latin typeface="+mj-lt"/>
                <a:ea typeface="Amnesty Trade Gothic 1"/>
                <a:cs typeface="Amnesty Trade Gothic 1"/>
                <a:sym typeface="Amnesty Trade Gothic 1"/>
              </a:rPr>
              <a:t> å </a:t>
            </a:r>
            <a:r>
              <a:rPr lang="en-US" sz="2400" b="1" err="1">
                <a:solidFill>
                  <a:srgbClr val="252525"/>
                </a:solidFill>
                <a:latin typeface="+mj-lt"/>
                <a:ea typeface="Amnesty Trade Gothic 1"/>
                <a:cs typeface="Amnesty Trade Gothic 1"/>
                <a:sym typeface="Amnesty Trade Gothic 1"/>
              </a:rPr>
              <a:t>gå</a:t>
            </a:r>
            <a:r>
              <a:rPr lang="en-US" sz="2400" b="1">
                <a:solidFill>
                  <a:srgbClr val="252525"/>
                </a:solidFill>
                <a:latin typeface="+mj-lt"/>
                <a:ea typeface="Amnesty Trade Gothic 1"/>
                <a:cs typeface="Amnesty Trade Gothic 1"/>
                <a:sym typeface="Amnesty Trade Gothic 1"/>
              </a:rPr>
              <a:t> med hijab?</a:t>
            </a:r>
          </a:p>
        </p:txBody>
      </p:sp>
      <p:sp>
        <p:nvSpPr>
          <p:cNvPr id="17" name="Freeform 6">
            <a:extLst>
              <a:ext uri="{FF2B5EF4-FFF2-40B4-BE49-F238E27FC236}">
                <a16:creationId xmlns:a16="http://schemas.microsoft.com/office/drawing/2014/main" id="{5544523F-A125-C6DE-0CC5-96A46DFE5F92}"/>
              </a:ext>
            </a:extLst>
          </p:cNvPr>
          <p:cNvSpPr/>
          <p:nvPr/>
        </p:nvSpPr>
        <p:spPr>
          <a:xfrm>
            <a:off x="6909688" y="3309981"/>
            <a:ext cx="3801807" cy="2305244"/>
          </a:xfrm>
          <a:custGeom>
            <a:avLst/>
            <a:gdLst/>
            <a:ahLst/>
            <a:cxnLst/>
            <a:rect l="l" t="t" r="r" b="b"/>
            <a:pathLst>
              <a:path w="5896212" h="4599045">
                <a:moveTo>
                  <a:pt x="0" y="0"/>
                </a:moveTo>
                <a:lnTo>
                  <a:pt x="5896212" y="0"/>
                </a:lnTo>
                <a:lnTo>
                  <a:pt x="5896212" y="4599045"/>
                </a:lnTo>
                <a:lnTo>
                  <a:pt x="0" y="4599045"/>
                </a:lnTo>
                <a:lnTo>
                  <a:pt x="0" y="0"/>
                </a:lnTo>
                <a:close/>
              </a:path>
            </a:pathLst>
          </a:custGeom>
          <a:blipFill>
            <a:blip r:embed="rId4"/>
            <a:stretch>
              <a:fillRect/>
            </a:stretch>
          </a:blipFill>
        </p:spPr>
        <p:txBody>
          <a:bodyPr/>
          <a:lstStyle/>
          <a:p>
            <a:endParaRPr lang="nb-NO"/>
          </a:p>
        </p:txBody>
      </p:sp>
      <p:sp>
        <p:nvSpPr>
          <p:cNvPr id="18" name="TekstSylinder 17">
            <a:extLst>
              <a:ext uri="{FF2B5EF4-FFF2-40B4-BE49-F238E27FC236}">
                <a16:creationId xmlns:a16="http://schemas.microsoft.com/office/drawing/2014/main" id="{18124F85-19F9-1E42-BD17-B9E8BEFECDB3}"/>
              </a:ext>
            </a:extLst>
          </p:cNvPr>
          <p:cNvSpPr txBox="1"/>
          <p:nvPr/>
        </p:nvSpPr>
        <p:spPr>
          <a:xfrm>
            <a:off x="7624209" y="3827438"/>
            <a:ext cx="2321176" cy="830997"/>
          </a:xfrm>
          <a:prstGeom prst="rect">
            <a:avLst/>
          </a:prstGeom>
          <a:noFill/>
        </p:spPr>
        <p:txBody>
          <a:bodyPr wrap="square" rtlCol="0">
            <a:spAutoFit/>
          </a:bodyPr>
          <a:lstStyle/>
          <a:p>
            <a:r>
              <a:rPr lang="en-US" sz="2400" b="1">
                <a:solidFill>
                  <a:srgbClr val="252525"/>
                </a:solidFill>
                <a:latin typeface="+mj-lt"/>
                <a:ea typeface="Amnesty Trade Gothic 1"/>
                <a:cs typeface="Amnesty Trade Gothic 1"/>
                <a:sym typeface="Amnesty Trade Gothic 1"/>
              </a:rPr>
              <a:t>Kan </a:t>
            </a:r>
            <a:r>
              <a:rPr lang="en-US" sz="2400" b="1" err="1">
                <a:solidFill>
                  <a:srgbClr val="252525"/>
                </a:solidFill>
                <a:latin typeface="+mj-lt"/>
                <a:ea typeface="Amnesty Trade Gothic 1"/>
                <a:cs typeface="Amnesty Trade Gothic 1"/>
                <a:sym typeface="Amnesty Trade Gothic 1"/>
              </a:rPr>
              <a:t>jeg</a:t>
            </a:r>
            <a:r>
              <a:rPr lang="en-US" sz="2400" b="1">
                <a:solidFill>
                  <a:srgbClr val="252525"/>
                </a:solidFill>
                <a:latin typeface="+mj-lt"/>
                <a:ea typeface="Amnesty Trade Gothic 1"/>
                <a:cs typeface="Amnesty Trade Gothic 1"/>
                <a:sym typeface="Amnesty Trade Gothic 1"/>
              </a:rPr>
              <a:t> </a:t>
            </a:r>
            <a:r>
              <a:rPr lang="en-US" sz="2400" b="1" err="1">
                <a:solidFill>
                  <a:srgbClr val="252525"/>
                </a:solidFill>
                <a:latin typeface="+mj-lt"/>
                <a:ea typeface="Amnesty Trade Gothic 1"/>
                <a:cs typeface="Amnesty Trade Gothic 1"/>
                <a:sym typeface="Amnesty Trade Gothic 1"/>
              </a:rPr>
              <a:t>få</a:t>
            </a:r>
            <a:r>
              <a:rPr lang="en-US" sz="2400" b="1">
                <a:solidFill>
                  <a:srgbClr val="252525"/>
                </a:solidFill>
                <a:latin typeface="+mj-lt"/>
                <a:ea typeface="Amnesty Trade Gothic 1"/>
                <a:cs typeface="Amnesty Trade Gothic 1"/>
                <a:sym typeface="Amnesty Trade Gothic 1"/>
              </a:rPr>
              <a:t> ta </a:t>
            </a:r>
            <a:r>
              <a:rPr lang="en-US" sz="2400" b="1" err="1">
                <a:solidFill>
                  <a:srgbClr val="252525"/>
                </a:solidFill>
                <a:latin typeface="+mj-lt"/>
                <a:ea typeface="Amnesty Trade Gothic 1"/>
                <a:cs typeface="Amnesty Trade Gothic 1"/>
                <a:sym typeface="Amnesty Trade Gothic 1"/>
              </a:rPr>
              <a:t>på</a:t>
            </a:r>
            <a:r>
              <a:rPr lang="en-US" sz="2400" b="1">
                <a:solidFill>
                  <a:srgbClr val="252525"/>
                </a:solidFill>
                <a:latin typeface="+mj-lt"/>
                <a:ea typeface="Amnesty Trade Gothic 1"/>
                <a:cs typeface="Amnesty Trade Gothic 1"/>
                <a:sym typeface="Amnesty Trade Gothic 1"/>
              </a:rPr>
              <a:t> </a:t>
            </a:r>
            <a:r>
              <a:rPr lang="en-US" sz="2400" b="1" err="1">
                <a:solidFill>
                  <a:srgbClr val="252525"/>
                </a:solidFill>
                <a:latin typeface="+mj-lt"/>
                <a:ea typeface="Amnesty Trade Gothic 1"/>
                <a:cs typeface="Amnesty Trade Gothic 1"/>
                <a:sym typeface="Amnesty Trade Gothic 1"/>
              </a:rPr>
              <a:t>håret</a:t>
            </a:r>
            <a:r>
              <a:rPr lang="en-US" sz="2400" b="1">
                <a:solidFill>
                  <a:srgbClr val="252525"/>
                </a:solidFill>
                <a:latin typeface="+mj-lt"/>
                <a:ea typeface="Amnesty Trade Gothic 1"/>
                <a:cs typeface="Amnesty Trade Gothic 1"/>
                <a:sym typeface="Amnesty Trade Gothic 1"/>
              </a:rPr>
              <a:t> </a:t>
            </a:r>
            <a:r>
              <a:rPr lang="en-US" sz="2400" b="1" err="1">
                <a:solidFill>
                  <a:srgbClr val="252525"/>
                </a:solidFill>
                <a:latin typeface="+mj-lt"/>
                <a:ea typeface="Amnesty Trade Gothic 1"/>
                <a:cs typeface="Amnesty Trade Gothic 1"/>
                <a:sym typeface="Amnesty Trade Gothic 1"/>
              </a:rPr>
              <a:t>ditt</a:t>
            </a:r>
            <a:r>
              <a:rPr lang="en-US" sz="2400" b="1">
                <a:solidFill>
                  <a:srgbClr val="252525"/>
                </a:solidFill>
                <a:latin typeface="+mj-lt"/>
                <a:ea typeface="Amnesty Trade Gothic 1"/>
                <a:cs typeface="Amnesty Trade Gothic 1"/>
                <a:sym typeface="Amnesty Trade Gothic 1"/>
              </a:rPr>
              <a:t>?</a:t>
            </a:r>
          </a:p>
        </p:txBody>
      </p:sp>
      <p:pic>
        <p:nvPicPr>
          <p:cNvPr id="5" name="Bilde 4">
            <a:extLst>
              <a:ext uri="{FF2B5EF4-FFF2-40B4-BE49-F238E27FC236}">
                <a16:creationId xmlns:a16="http://schemas.microsoft.com/office/drawing/2014/main" id="{069B20CB-978C-0F5D-BCAD-56F069E780F2}"/>
              </a:ext>
            </a:extLst>
          </p:cNvPr>
          <p:cNvPicPr>
            <a:picLocks noChangeAspect="1"/>
          </p:cNvPicPr>
          <p:nvPr/>
        </p:nvPicPr>
        <p:blipFill>
          <a:blip r:embed="rId5"/>
          <a:srcRect/>
          <a:stretch/>
        </p:blipFill>
        <p:spPr>
          <a:xfrm>
            <a:off x="10147154" y="-307934"/>
            <a:ext cx="1043628" cy="1304812"/>
          </a:xfrm>
          <a:prstGeom prst="rect">
            <a:avLst/>
          </a:prstGeom>
        </p:spPr>
      </p:pic>
    </p:spTree>
    <p:extLst>
      <p:ext uri="{BB962C8B-B14F-4D97-AF65-F5344CB8AC3E}">
        <p14:creationId xmlns:p14="http://schemas.microsoft.com/office/powerpoint/2010/main" val="1119492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35514F99-1527-5D16-D201-AEAB8E9B716B}"/>
              </a:ext>
            </a:extLst>
          </p:cNvPr>
          <p:cNvSpPr/>
          <p:nvPr/>
        </p:nvSpPr>
        <p:spPr>
          <a:xfrm>
            <a:off x="3691133" y="4634790"/>
            <a:ext cx="4674945" cy="461665"/>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10" name="TekstSylinder 9">
            <a:extLst>
              <a:ext uri="{FF2B5EF4-FFF2-40B4-BE49-F238E27FC236}">
                <a16:creationId xmlns:a16="http://schemas.microsoft.com/office/drawing/2014/main" id="{96C19B22-E23A-B6CF-B262-8FF02782E084}"/>
              </a:ext>
            </a:extLst>
          </p:cNvPr>
          <p:cNvSpPr txBox="1"/>
          <p:nvPr/>
        </p:nvSpPr>
        <p:spPr>
          <a:xfrm>
            <a:off x="3691133" y="4634790"/>
            <a:ext cx="480973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400" b="1" i="0" u="none" strike="noStrike" cap="none" normalizeH="0" baseline="0">
                <a:ln>
                  <a:noFill/>
                </a:ln>
                <a:solidFill>
                  <a:schemeClr val="tx1"/>
                </a:solidFill>
                <a:effectLst/>
                <a:latin typeface="Arial" panose="020B0604020202020204" pitchFamily="34" charset="0"/>
              </a:rPr>
              <a:t>Hva tenker du om dette valget?</a:t>
            </a:r>
          </a:p>
        </p:txBody>
      </p:sp>
      <p:sp>
        <p:nvSpPr>
          <p:cNvPr id="8" name="TekstSylinder 7">
            <a:extLst>
              <a:ext uri="{FF2B5EF4-FFF2-40B4-BE49-F238E27FC236}">
                <a16:creationId xmlns:a16="http://schemas.microsoft.com/office/drawing/2014/main" id="{7724B5EC-D321-75A6-66D4-6A3E67B2D8C2}"/>
              </a:ext>
            </a:extLst>
          </p:cNvPr>
          <p:cNvSpPr txBox="1"/>
          <p:nvPr/>
        </p:nvSpPr>
        <p:spPr>
          <a:xfrm>
            <a:off x="3085613" y="2548179"/>
            <a:ext cx="6020774" cy="1569660"/>
          </a:xfrm>
          <a:prstGeom prst="rect">
            <a:avLst/>
          </a:prstGeom>
          <a:noFill/>
        </p:spPr>
        <p:txBody>
          <a:bodyPr wrap="square">
            <a:spAutoFit/>
          </a:bodyPr>
          <a:lstStyle/>
          <a:p>
            <a:pPr marL="0" indent="0" algn="ctr">
              <a:buNone/>
            </a:pPr>
            <a:r>
              <a:rPr lang="nb-NO" sz="2400" b="0">
                <a:solidFill>
                  <a:srgbClr val="000000"/>
                </a:solidFill>
                <a:effectLst/>
              </a:rPr>
              <a:t>«Jeg har melaninrik hud og før opplevde jeg å få stygge blikk daglig. I frykt for å oppleve rasisme og diskriminering, har jeg begynt å gå med et synlig kors.»</a:t>
            </a:r>
          </a:p>
        </p:txBody>
      </p:sp>
      <p:pic>
        <p:nvPicPr>
          <p:cNvPr id="2" name="Bilde 1" descr="Et bilde som inneholder måne, sirkel&#10;&#10;Automatisk generert beskrivelse">
            <a:extLst>
              <a:ext uri="{FF2B5EF4-FFF2-40B4-BE49-F238E27FC236}">
                <a16:creationId xmlns:a16="http://schemas.microsoft.com/office/drawing/2014/main" id="{C90C8544-72BF-AE26-12A7-839FA2BF4D39}"/>
              </a:ext>
            </a:extLst>
          </p:cNvPr>
          <p:cNvPicPr/>
          <p:nvPr/>
        </p:nvPicPr>
        <p:blipFill>
          <a:blip r:embed="rId3"/>
          <a:srcRect l="80976" b="85859"/>
          <a:stretch/>
        </p:blipFill>
        <p:spPr>
          <a:xfrm>
            <a:off x="11148291" y="0"/>
            <a:ext cx="1043709" cy="969819"/>
          </a:xfrm>
          <a:prstGeom prst="rect">
            <a:avLst/>
          </a:prstGeom>
        </p:spPr>
      </p:pic>
      <p:pic>
        <p:nvPicPr>
          <p:cNvPr id="5" name="Bilde 4">
            <a:extLst>
              <a:ext uri="{FF2B5EF4-FFF2-40B4-BE49-F238E27FC236}">
                <a16:creationId xmlns:a16="http://schemas.microsoft.com/office/drawing/2014/main" id="{894B0FB2-CB02-210D-48B1-028A29ACD824}"/>
              </a:ext>
            </a:extLst>
          </p:cNvPr>
          <p:cNvPicPr>
            <a:picLocks noChangeAspect="1"/>
          </p:cNvPicPr>
          <p:nvPr/>
        </p:nvPicPr>
        <p:blipFill>
          <a:blip r:embed="rId4"/>
          <a:srcRect/>
          <a:stretch/>
        </p:blipFill>
        <p:spPr>
          <a:xfrm>
            <a:off x="10147154" y="-307934"/>
            <a:ext cx="1043628" cy="1304812"/>
          </a:xfrm>
          <a:prstGeom prst="rect">
            <a:avLst/>
          </a:prstGeom>
        </p:spPr>
      </p:pic>
    </p:spTree>
    <p:extLst>
      <p:ext uri="{BB962C8B-B14F-4D97-AF65-F5344CB8AC3E}">
        <p14:creationId xmlns:p14="http://schemas.microsoft.com/office/powerpoint/2010/main" val="145696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a:extLst>
            <a:ext uri="{FF2B5EF4-FFF2-40B4-BE49-F238E27FC236}">
              <a16:creationId xmlns:a16="http://schemas.microsoft.com/office/drawing/2014/main" id="{9CD6780A-4984-D2E4-1036-847705F2645E}"/>
            </a:ext>
          </a:extLst>
        </p:cNvPr>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8D229AE6-4B38-3404-CF85-5547D0B7C9A7}"/>
              </a:ext>
            </a:extLst>
          </p:cNvPr>
          <p:cNvSpPr/>
          <p:nvPr/>
        </p:nvSpPr>
        <p:spPr>
          <a:xfrm>
            <a:off x="3085613" y="4634789"/>
            <a:ext cx="6020774" cy="461665"/>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10" name="TekstSylinder 9">
            <a:extLst>
              <a:ext uri="{FF2B5EF4-FFF2-40B4-BE49-F238E27FC236}">
                <a16:creationId xmlns:a16="http://schemas.microsoft.com/office/drawing/2014/main" id="{8B107BEA-CAAC-F64A-FA8F-F9310099A548}"/>
              </a:ext>
            </a:extLst>
          </p:cNvPr>
          <p:cNvSpPr txBox="1"/>
          <p:nvPr/>
        </p:nvSpPr>
        <p:spPr>
          <a:xfrm>
            <a:off x="3085613" y="4634788"/>
            <a:ext cx="616289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400" b="1" i="0" u="none" strike="noStrike" cap="none" normalizeH="0" baseline="0">
                <a:ln>
                  <a:noFill/>
                </a:ln>
                <a:solidFill>
                  <a:schemeClr val="tx1"/>
                </a:solidFill>
                <a:effectLst/>
                <a:latin typeface="Arial" panose="020B0604020202020204" pitchFamily="34" charset="0"/>
              </a:rPr>
              <a:t>Hva tenker du </a:t>
            </a:r>
            <a:r>
              <a:rPr lang="nb-NO" altLang="nb-NO" sz="2400" b="1">
                <a:latin typeface="Arial" panose="020B0604020202020204" pitchFamily="34" charset="0"/>
              </a:rPr>
              <a:t>skjer i denne situasjonen?</a:t>
            </a:r>
            <a:endParaRPr kumimoji="0" lang="nb-NO" altLang="nb-NO" sz="2400" b="1" i="0" u="none" strike="noStrike" cap="none" normalizeH="0" baseline="0">
              <a:ln>
                <a:noFill/>
              </a:ln>
              <a:solidFill>
                <a:schemeClr val="tx1"/>
              </a:solidFill>
              <a:effectLst/>
              <a:latin typeface="Arial" panose="020B0604020202020204" pitchFamily="34" charset="0"/>
            </a:endParaRPr>
          </a:p>
        </p:txBody>
      </p:sp>
      <p:sp>
        <p:nvSpPr>
          <p:cNvPr id="8" name="TekstSylinder 7">
            <a:extLst>
              <a:ext uri="{FF2B5EF4-FFF2-40B4-BE49-F238E27FC236}">
                <a16:creationId xmlns:a16="http://schemas.microsoft.com/office/drawing/2014/main" id="{002EFC43-259A-292F-E2A4-E65C067DAC00}"/>
              </a:ext>
            </a:extLst>
          </p:cNvPr>
          <p:cNvSpPr txBox="1"/>
          <p:nvPr/>
        </p:nvSpPr>
        <p:spPr>
          <a:xfrm>
            <a:off x="3085613" y="2548179"/>
            <a:ext cx="6020774" cy="1938992"/>
          </a:xfrm>
          <a:prstGeom prst="rect">
            <a:avLst/>
          </a:prstGeom>
          <a:noFill/>
        </p:spPr>
        <p:txBody>
          <a:bodyPr wrap="square">
            <a:spAutoFit/>
          </a:bodyPr>
          <a:lstStyle/>
          <a:p>
            <a:pPr algn="ctr"/>
            <a:r>
              <a:rPr lang="nb-NO" sz="2400"/>
              <a:t>Aisha og venninnen Sara leter etter leilighet. De sender identiske søknader til samme utleier, men bare Sara får svar. Sara har et “norsk” etternavn, mens Aisha har et arabisk etternavn.</a:t>
            </a:r>
          </a:p>
        </p:txBody>
      </p:sp>
      <p:pic>
        <p:nvPicPr>
          <p:cNvPr id="2" name="Bilde 1" descr="Et bilde som inneholder måne, sirkel&#10;&#10;Automatisk generert beskrivelse">
            <a:extLst>
              <a:ext uri="{FF2B5EF4-FFF2-40B4-BE49-F238E27FC236}">
                <a16:creationId xmlns:a16="http://schemas.microsoft.com/office/drawing/2014/main" id="{BED0CF30-EBE2-1886-F36E-25A7AD7D26CD}"/>
              </a:ext>
            </a:extLst>
          </p:cNvPr>
          <p:cNvPicPr/>
          <p:nvPr/>
        </p:nvPicPr>
        <p:blipFill>
          <a:blip r:embed="rId4"/>
          <a:srcRect l="80976" b="85859"/>
          <a:stretch/>
        </p:blipFill>
        <p:spPr>
          <a:xfrm>
            <a:off x="11148291" y="0"/>
            <a:ext cx="1043709" cy="969819"/>
          </a:xfrm>
          <a:prstGeom prst="rect">
            <a:avLst/>
          </a:prstGeom>
        </p:spPr>
      </p:pic>
      <p:pic>
        <p:nvPicPr>
          <p:cNvPr id="5" name="Bilde 4">
            <a:extLst>
              <a:ext uri="{FF2B5EF4-FFF2-40B4-BE49-F238E27FC236}">
                <a16:creationId xmlns:a16="http://schemas.microsoft.com/office/drawing/2014/main" id="{F7C81A8A-999B-372A-3DE1-E6B67EE548F3}"/>
              </a:ext>
            </a:extLst>
          </p:cNvPr>
          <p:cNvPicPr>
            <a:picLocks noChangeAspect="1"/>
          </p:cNvPicPr>
          <p:nvPr/>
        </p:nvPicPr>
        <p:blipFill>
          <a:blip r:embed="rId5"/>
          <a:srcRect/>
          <a:stretch/>
        </p:blipFill>
        <p:spPr>
          <a:xfrm>
            <a:off x="10147154" y="-307934"/>
            <a:ext cx="1043628" cy="1304812"/>
          </a:xfrm>
          <a:prstGeom prst="rect">
            <a:avLst/>
          </a:prstGeom>
        </p:spPr>
      </p:pic>
    </p:spTree>
    <p:extLst>
      <p:ext uri="{BB962C8B-B14F-4D97-AF65-F5344CB8AC3E}">
        <p14:creationId xmlns:p14="http://schemas.microsoft.com/office/powerpoint/2010/main" val="100480270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pic>
        <p:nvPicPr>
          <p:cNvPr id="4" name="Bilde 4" descr="Et bilde som inneholder måne, sirkel&#10;&#10;Automatisk generert beskrivelse">
            <a:extLst>
              <a:ext uri="{FF2B5EF4-FFF2-40B4-BE49-F238E27FC236}">
                <a16:creationId xmlns:a16="http://schemas.microsoft.com/office/drawing/2014/main" id="{383A750E-FC9F-7A05-F5EC-F8C4E952519B}"/>
              </a:ext>
            </a:extLst>
          </p:cNvPr>
          <p:cNvPicPr/>
          <p:nvPr/>
        </p:nvPicPr>
        <p:blipFill>
          <a:blip r:embed="rId3"/>
          <a:srcRect l="80976" b="85859"/>
          <a:stretch/>
        </p:blipFill>
        <p:spPr>
          <a:xfrm>
            <a:off x="11148291" y="0"/>
            <a:ext cx="1043709" cy="969819"/>
          </a:xfrm>
          <a:prstGeom prst="rect">
            <a:avLst/>
          </a:prstGeom>
        </p:spPr>
      </p:pic>
      <p:grpSp>
        <p:nvGrpSpPr>
          <p:cNvPr id="5" name="Group 3">
            <a:extLst>
              <a:ext uri="{FF2B5EF4-FFF2-40B4-BE49-F238E27FC236}">
                <a16:creationId xmlns:a16="http://schemas.microsoft.com/office/drawing/2014/main" id="{8DF6F53F-4484-AEA0-A59C-DAD398F9C8F5}"/>
              </a:ext>
            </a:extLst>
          </p:cNvPr>
          <p:cNvGrpSpPr/>
          <p:nvPr/>
        </p:nvGrpSpPr>
        <p:grpSpPr>
          <a:xfrm>
            <a:off x="1658176" y="1335205"/>
            <a:ext cx="623208" cy="626394"/>
            <a:chOff x="0" y="0"/>
            <a:chExt cx="6350000" cy="6350000"/>
          </a:xfrm>
        </p:grpSpPr>
        <p:sp>
          <p:nvSpPr>
            <p:cNvPr id="6" name="Freeform 4">
              <a:extLst>
                <a:ext uri="{FF2B5EF4-FFF2-40B4-BE49-F238E27FC236}">
                  <a16:creationId xmlns:a16="http://schemas.microsoft.com/office/drawing/2014/main" id="{375609EA-FBBF-8F04-9029-4BFC9DAF815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C3C32"/>
            </a:solidFill>
          </p:spPr>
          <p:txBody>
            <a:bodyPr/>
            <a:lstStyle/>
            <a:p>
              <a:endParaRPr lang="nb-NO"/>
            </a:p>
          </p:txBody>
        </p:sp>
      </p:grpSp>
      <p:sp>
        <p:nvSpPr>
          <p:cNvPr id="7" name="TextBox 5">
            <a:extLst>
              <a:ext uri="{FF2B5EF4-FFF2-40B4-BE49-F238E27FC236}">
                <a16:creationId xmlns:a16="http://schemas.microsoft.com/office/drawing/2014/main" id="{68A4EE70-E384-E870-4889-23D673387CA6}"/>
              </a:ext>
            </a:extLst>
          </p:cNvPr>
          <p:cNvSpPr txBox="1"/>
          <p:nvPr/>
        </p:nvSpPr>
        <p:spPr>
          <a:xfrm>
            <a:off x="1771570" y="1268073"/>
            <a:ext cx="440130" cy="667362"/>
          </a:xfrm>
          <a:prstGeom prst="rect">
            <a:avLst/>
          </a:prstGeom>
        </p:spPr>
        <p:txBody>
          <a:bodyPr wrap="square" lIns="0" tIns="0" rIns="0" bIns="0" rtlCol="0" anchor="t">
            <a:spAutoFit/>
          </a:bodyPr>
          <a:lstStyle/>
          <a:p>
            <a:pPr algn="ctr">
              <a:lnSpc>
                <a:spcPts val="5652"/>
              </a:lnSpc>
            </a:pPr>
            <a:r>
              <a:rPr lang="en-US" sz="3600" b="1">
                <a:solidFill>
                  <a:srgbClr val="FFFFC7"/>
                </a:solidFill>
                <a:latin typeface="Open Sans Bold"/>
                <a:ea typeface="Open Sans Bold"/>
                <a:cs typeface="Open Sans Bold"/>
                <a:sym typeface="Open Sans Bold"/>
              </a:rPr>
              <a:t>1</a:t>
            </a:r>
          </a:p>
        </p:txBody>
      </p:sp>
      <p:grpSp>
        <p:nvGrpSpPr>
          <p:cNvPr id="8" name="Group 7">
            <a:extLst>
              <a:ext uri="{FF2B5EF4-FFF2-40B4-BE49-F238E27FC236}">
                <a16:creationId xmlns:a16="http://schemas.microsoft.com/office/drawing/2014/main" id="{CF36F254-61B9-0582-A8C3-A8C868CE6C49}"/>
              </a:ext>
            </a:extLst>
          </p:cNvPr>
          <p:cNvGrpSpPr/>
          <p:nvPr/>
        </p:nvGrpSpPr>
        <p:grpSpPr>
          <a:xfrm>
            <a:off x="1658176" y="2270030"/>
            <a:ext cx="623208" cy="626394"/>
            <a:chOff x="0" y="0"/>
            <a:chExt cx="6350000" cy="6350000"/>
          </a:xfrm>
        </p:grpSpPr>
        <p:sp>
          <p:nvSpPr>
            <p:cNvPr id="9" name="Freeform 8">
              <a:extLst>
                <a:ext uri="{FF2B5EF4-FFF2-40B4-BE49-F238E27FC236}">
                  <a16:creationId xmlns:a16="http://schemas.microsoft.com/office/drawing/2014/main" id="{BC209373-15D6-C060-1ED1-B3C271885EBE}"/>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C3C32"/>
            </a:solidFill>
          </p:spPr>
          <p:txBody>
            <a:bodyPr/>
            <a:lstStyle/>
            <a:p>
              <a:endParaRPr lang="nb-NO"/>
            </a:p>
          </p:txBody>
        </p:sp>
      </p:grpSp>
      <p:sp>
        <p:nvSpPr>
          <p:cNvPr id="10" name="TextBox 9">
            <a:extLst>
              <a:ext uri="{FF2B5EF4-FFF2-40B4-BE49-F238E27FC236}">
                <a16:creationId xmlns:a16="http://schemas.microsoft.com/office/drawing/2014/main" id="{14B448A3-78B4-C859-D870-56146CA5A19B}"/>
              </a:ext>
            </a:extLst>
          </p:cNvPr>
          <p:cNvSpPr txBox="1"/>
          <p:nvPr/>
        </p:nvSpPr>
        <p:spPr>
          <a:xfrm>
            <a:off x="1771570" y="2216505"/>
            <a:ext cx="440130" cy="667362"/>
          </a:xfrm>
          <a:prstGeom prst="rect">
            <a:avLst/>
          </a:prstGeom>
        </p:spPr>
        <p:txBody>
          <a:bodyPr wrap="square" lIns="0" tIns="0" rIns="0" bIns="0" rtlCol="0" anchor="t">
            <a:spAutoFit/>
          </a:bodyPr>
          <a:lstStyle/>
          <a:p>
            <a:pPr marL="0" lvl="1" indent="0" algn="ctr">
              <a:lnSpc>
                <a:spcPts val="5652"/>
              </a:lnSpc>
              <a:spcBef>
                <a:spcPct val="0"/>
              </a:spcBef>
            </a:pPr>
            <a:r>
              <a:rPr lang="en-US" sz="3600" b="1" u="none">
                <a:solidFill>
                  <a:srgbClr val="FFFFC7"/>
                </a:solidFill>
                <a:latin typeface="Open Sans Bold"/>
                <a:ea typeface="Open Sans Bold"/>
                <a:cs typeface="Open Sans Bold"/>
                <a:sym typeface="Open Sans Bold"/>
              </a:rPr>
              <a:t>2</a:t>
            </a:r>
          </a:p>
        </p:txBody>
      </p:sp>
      <p:grpSp>
        <p:nvGrpSpPr>
          <p:cNvPr id="11" name="Group 11">
            <a:extLst>
              <a:ext uri="{FF2B5EF4-FFF2-40B4-BE49-F238E27FC236}">
                <a16:creationId xmlns:a16="http://schemas.microsoft.com/office/drawing/2014/main" id="{EC32F8D2-6D1F-2886-E7E8-6D187831288B}"/>
              </a:ext>
            </a:extLst>
          </p:cNvPr>
          <p:cNvGrpSpPr/>
          <p:nvPr/>
        </p:nvGrpSpPr>
        <p:grpSpPr>
          <a:xfrm>
            <a:off x="1658176" y="4138350"/>
            <a:ext cx="623208" cy="626394"/>
            <a:chOff x="0" y="0"/>
            <a:chExt cx="6350000" cy="6350000"/>
          </a:xfrm>
        </p:grpSpPr>
        <p:sp>
          <p:nvSpPr>
            <p:cNvPr id="12" name="Freeform 12">
              <a:extLst>
                <a:ext uri="{FF2B5EF4-FFF2-40B4-BE49-F238E27FC236}">
                  <a16:creationId xmlns:a16="http://schemas.microsoft.com/office/drawing/2014/main" id="{4EE4A636-3820-20C0-BB21-F7E7F37BEDE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C3C32"/>
            </a:solidFill>
          </p:spPr>
          <p:txBody>
            <a:bodyPr/>
            <a:lstStyle/>
            <a:p>
              <a:endParaRPr lang="nb-NO"/>
            </a:p>
          </p:txBody>
        </p:sp>
      </p:grpSp>
      <p:sp>
        <p:nvSpPr>
          <p:cNvPr id="13" name="TextBox 13">
            <a:extLst>
              <a:ext uri="{FF2B5EF4-FFF2-40B4-BE49-F238E27FC236}">
                <a16:creationId xmlns:a16="http://schemas.microsoft.com/office/drawing/2014/main" id="{DA369790-6FAC-1EBF-9477-8D1F0370FC5C}"/>
              </a:ext>
            </a:extLst>
          </p:cNvPr>
          <p:cNvSpPr txBox="1"/>
          <p:nvPr/>
        </p:nvSpPr>
        <p:spPr>
          <a:xfrm>
            <a:off x="1746914" y="4091170"/>
            <a:ext cx="440130" cy="667362"/>
          </a:xfrm>
          <a:prstGeom prst="rect">
            <a:avLst/>
          </a:prstGeom>
        </p:spPr>
        <p:txBody>
          <a:bodyPr wrap="square" lIns="0" tIns="0" rIns="0" bIns="0" rtlCol="0" anchor="t">
            <a:spAutoFit/>
          </a:bodyPr>
          <a:lstStyle/>
          <a:p>
            <a:pPr marL="0" lvl="1" indent="0" algn="ctr">
              <a:lnSpc>
                <a:spcPts val="5652"/>
              </a:lnSpc>
              <a:spcBef>
                <a:spcPct val="0"/>
              </a:spcBef>
            </a:pPr>
            <a:r>
              <a:rPr lang="en-US" sz="3600" b="1" u="none">
                <a:solidFill>
                  <a:srgbClr val="FFFFC7"/>
                </a:solidFill>
                <a:latin typeface="Open Sans Bold"/>
                <a:ea typeface="Open Sans Bold"/>
                <a:cs typeface="Open Sans Bold"/>
                <a:sym typeface="Open Sans Bold"/>
              </a:rPr>
              <a:t>4</a:t>
            </a:r>
          </a:p>
        </p:txBody>
      </p:sp>
      <p:grpSp>
        <p:nvGrpSpPr>
          <p:cNvPr id="14" name="Group 15">
            <a:extLst>
              <a:ext uri="{FF2B5EF4-FFF2-40B4-BE49-F238E27FC236}">
                <a16:creationId xmlns:a16="http://schemas.microsoft.com/office/drawing/2014/main" id="{FB311A83-2A01-0E5B-E4FE-7BD0160BBCA7}"/>
              </a:ext>
            </a:extLst>
          </p:cNvPr>
          <p:cNvGrpSpPr/>
          <p:nvPr/>
        </p:nvGrpSpPr>
        <p:grpSpPr>
          <a:xfrm>
            <a:off x="1658176" y="3204190"/>
            <a:ext cx="623208" cy="626394"/>
            <a:chOff x="0" y="0"/>
            <a:chExt cx="6350000" cy="6350000"/>
          </a:xfrm>
        </p:grpSpPr>
        <p:sp>
          <p:nvSpPr>
            <p:cNvPr id="15" name="Freeform 16">
              <a:extLst>
                <a:ext uri="{FF2B5EF4-FFF2-40B4-BE49-F238E27FC236}">
                  <a16:creationId xmlns:a16="http://schemas.microsoft.com/office/drawing/2014/main" id="{B0D24E31-7966-B1AF-CE4C-F52275AA106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C3C32"/>
            </a:solidFill>
          </p:spPr>
          <p:txBody>
            <a:bodyPr/>
            <a:lstStyle/>
            <a:p>
              <a:endParaRPr lang="nb-NO"/>
            </a:p>
          </p:txBody>
        </p:sp>
      </p:grpSp>
      <p:sp>
        <p:nvSpPr>
          <p:cNvPr id="16" name="TextBox 17">
            <a:extLst>
              <a:ext uri="{FF2B5EF4-FFF2-40B4-BE49-F238E27FC236}">
                <a16:creationId xmlns:a16="http://schemas.microsoft.com/office/drawing/2014/main" id="{F950ABD0-50A6-222A-2F63-4703EC59B097}"/>
              </a:ext>
            </a:extLst>
          </p:cNvPr>
          <p:cNvSpPr txBox="1"/>
          <p:nvPr/>
        </p:nvSpPr>
        <p:spPr>
          <a:xfrm>
            <a:off x="1771570" y="3144453"/>
            <a:ext cx="440130" cy="667362"/>
          </a:xfrm>
          <a:prstGeom prst="rect">
            <a:avLst/>
          </a:prstGeom>
        </p:spPr>
        <p:txBody>
          <a:bodyPr wrap="square" lIns="0" tIns="0" rIns="0" bIns="0" rtlCol="0" anchor="t">
            <a:spAutoFit/>
          </a:bodyPr>
          <a:lstStyle/>
          <a:p>
            <a:pPr marL="0" lvl="1" indent="0" algn="ctr">
              <a:lnSpc>
                <a:spcPts val="5652"/>
              </a:lnSpc>
              <a:spcBef>
                <a:spcPct val="0"/>
              </a:spcBef>
            </a:pPr>
            <a:r>
              <a:rPr lang="en-US" sz="3600" b="1" u="none">
                <a:solidFill>
                  <a:srgbClr val="FFFFC7"/>
                </a:solidFill>
                <a:latin typeface="Open Sans Bold"/>
                <a:ea typeface="Open Sans Bold"/>
                <a:cs typeface="Open Sans Bold"/>
                <a:sym typeface="Open Sans Bold"/>
              </a:rPr>
              <a:t>3</a:t>
            </a:r>
          </a:p>
        </p:txBody>
      </p:sp>
      <p:sp>
        <p:nvSpPr>
          <p:cNvPr id="17" name="TekstSylinder 16">
            <a:extLst>
              <a:ext uri="{FF2B5EF4-FFF2-40B4-BE49-F238E27FC236}">
                <a16:creationId xmlns:a16="http://schemas.microsoft.com/office/drawing/2014/main" id="{46083FAA-14C3-6DCA-C702-BE3A67630720}"/>
              </a:ext>
            </a:extLst>
          </p:cNvPr>
          <p:cNvSpPr txBox="1"/>
          <p:nvPr/>
        </p:nvSpPr>
        <p:spPr>
          <a:xfrm>
            <a:off x="2733964" y="1370921"/>
            <a:ext cx="2933816" cy="461665"/>
          </a:xfrm>
          <a:prstGeom prst="rect">
            <a:avLst/>
          </a:prstGeom>
          <a:noFill/>
        </p:spPr>
        <p:txBody>
          <a:bodyPr wrap="none" rtlCol="0">
            <a:spAutoFit/>
          </a:bodyPr>
          <a:lstStyle/>
          <a:p>
            <a:r>
              <a:rPr lang="nb-NO" sz="2400" b="1">
                <a:latin typeface="+mj-lt"/>
              </a:rPr>
              <a:t>Den gode dialogen</a:t>
            </a:r>
          </a:p>
        </p:txBody>
      </p:sp>
      <p:sp>
        <p:nvSpPr>
          <p:cNvPr id="18" name="TekstSylinder 17">
            <a:extLst>
              <a:ext uri="{FF2B5EF4-FFF2-40B4-BE49-F238E27FC236}">
                <a16:creationId xmlns:a16="http://schemas.microsoft.com/office/drawing/2014/main" id="{D7E2A6CC-4F46-5E44-BF48-B85DEFBC5563}"/>
              </a:ext>
            </a:extLst>
          </p:cNvPr>
          <p:cNvSpPr txBox="1"/>
          <p:nvPr/>
        </p:nvSpPr>
        <p:spPr>
          <a:xfrm>
            <a:off x="2733964" y="2319353"/>
            <a:ext cx="7007688" cy="461665"/>
          </a:xfrm>
          <a:prstGeom prst="rect">
            <a:avLst/>
          </a:prstGeom>
          <a:noFill/>
        </p:spPr>
        <p:txBody>
          <a:bodyPr wrap="none" rtlCol="0">
            <a:spAutoFit/>
          </a:bodyPr>
          <a:lstStyle/>
          <a:p>
            <a:r>
              <a:rPr lang="nb-NO" sz="2400" b="1">
                <a:latin typeface="+mj-lt"/>
              </a:rPr>
              <a:t>Hva er fordommer, diskriminering og rasisme?</a:t>
            </a:r>
          </a:p>
        </p:txBody>
      </p:sp>
      <p:sp>
        <p:nvSpPr>
          <p:cNvPr id="19" name="TekstSylinder 18">
            <a:extLst>
              <a:ext uri="{FF2B5EF4-FFF2-40B4-BE49-F238E27FC236}">
                <a16:creationId xmlns:a16="http://schemas.microsoft.com/office/drawing/2014/main" id="{CE2F0F48-70B0-74F9-C27B-966F165EAC41}"/>
              </a:ext>
            </a:extLst>
          </p:cNvPr>
          <p:cNvSpPr txBox="1"/>
          <p:nvPr/>
        </p:nvSpPr>
        <p:spPr>
          <a:xfrm>
            <a:off x="2733964" y="3248384"/>
            <a:ext cx="5452134" cy="461665"/>
          </a:xfrm>
          <a:prstGeom prst="rect">
            <a:avLst/>
          </a:prstGeom>
          <a:noFill/>
        </p:spPr>
        <p:txBody>
          <a:bodyPr wrap="none" rtlCol="0">
            <a:spAutoFit/>
          </a:bodyPr>
          <a:lstStyle/>
          <a:p>
            <a:r>
              <a:rPr lang="nb-NO" sz="2400" b="1">
                <a:latin typeface="+mj-lt"/>
              </a:rPr>
              <a:t>Bli kjent med menneskerettighetene</a:t>
            </a:r>
          </a:p>
        </p:txBody>
      </p:sp>
      <p:grpSp>
        <p:nvGrpSpPr>
          <p:cNvPr id="20" name="Group 11">
            <a:extLst>
              <a:ext uri="{FF2B5EF4-FFF2-40B4-BE49-F238E27FC236}">
                <a16:creationId xmlns:a16="http://schemas.microsoft.com/office/drawing/2014/main" id="{CEC6B145-CAF8-8D6C-4DF6-104B16840B88}"/>
              </a:ext>
            </a:extLst>
          </p:cNvPr>
          <p:cNvGrpSpPr/>
          <p:nvPr/>
        </p:nvGrpSpPr>
        <p:grpSpPr>
          <a:xfrm>
            <a:off x="1658176" y="5113478"/>
            <a:ext cx="623208" cy="626394"/>
            <a:chOff x="0" y="0"/>
            <a:chExt cx="6350000" cy="6350000"/>
          </a:xfrm>
        </p:grpSpPr>
        <p:sp>
          <p:nvSpPr>
            <p:cNvPr id="22" name="Freeform 12">
              <a:extLst>
                <a:ext uri="{FF2B5EF4-FFF2-40B4-BE49-F238E27FC236}">
                  <a16:creationId xmlns:a16="http://schemas.microsoft.com/office/drawing/2014/main" id="{849B2238-D3D1-87E3-0927-CD3992B1E58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C3C32"/>
            </a:solidFill>
          </p:spPr>
          <p:txBody>
            <a:bodyPr/>
            <a:lstStyle/>
            <a:p>
              <a:endParaRPr lang="nb-NO"/>
            </a:p>
          </p:txBody>
        </p:sp>
      </p:grpSp>
      <p:sp>
        <p:nvSpPr>
          <p:cNvPr id="23" name="TextBox 13">
            <a:extLst>
              <a:ext uri="{FF2B5EF4-FFF2-40B4-BE49-F238E27FC236}">
                <a16:creationId xmlns:a16="http://schemas.microsoft.com/office/drawing/2014/main" id="{E2E041B7-223F-B015-58C9-FD22837409DE}"/>
              </a:ext>
            </a:extLst>
          </p:cNvPr>
          <p:cNvSpPr txBox="1"/>
          <p:nvPr/>
        </p:nvSpPr>
        <p:spPr>
          <a:xfrm>
            <a:off x="1746914" y="5066298"/>
            <a:ext cx="440130" cy="667362"/>
          </a:xfrm>
          <a:prstGeom prst="rect">
            <a:avLst/>
          </a:prstGeom>
        </p:spPr>
        <p:txBody>
          <a:bodyPr wrap="square" lIns="0" tIns="0" rIns="0" bIns="0" rtlCol="0" anchor="t">
            <a:spAutoFit/>
          </a:bodyPr>
          <a:lstStyle/>
          <a:p>
            <a:pPr marL="0" lvl="1" indent="0" algn="ctr">
              <a:lnSpc>
                <a:spcPts val="5652"/>
              </a:lnSpc>
              <a:spcBef>
                <a:spcPct val="0"/>
              </a:spcBef>
            </a:pPr>
            <a:r>
              <a:rPr lang="en-US" sz="3600" b="1">
                <a:solidFill>
                  <a:srgbClr val="FFFFC7"/>
                </a:solidFill>
                <a:latin typeface="Open Sans Bold"/>
                <a:ea typeface="Open Sans Bold"/>
                <a:cs typeface="Open Sans Bold"/>
                <a:sym typeface="Open Sans Bold"/>
              </a:rPr>
              <a:t>5</a:t>
            </a:r>
            <a:endParaRPr lang="en-US" sz="3600" b="1" u="none">
              <a:solidFill>
                <a:srgbClr val="FFFFC7"/>
              </a:solidFill>
              <a:latin typeface="Open Sans Bold"/>
              <a:ea typeface="Open Sans Bold"/>
              <a:cs typeface="Open Sans Bold"/>
              <a:sym typeface="Open Sans Bold"/>
            </a:endParaRPr>
          </a:p>
        </p:txBody>
      </p:sp>
      <p:sp>
        <p:nvSpPr>
          <p:cNvPr id="24" name="TekstSylinder 23">
            <a:extLst>
              <a:ext uri="{FF2B5EF4-FFF2-40B4-BE49-F238E27FC236}">
                <a16:creationId xmlns:a16="http://schemas.microsoft.com/office/drawing/2014/main" id="{43E604B8-8865-4F9C-0255-FD387F23B2B0}"/>
              </a:ext>
            </a:extLst>
          </p:cNvPr>
          <p:cNvSpPr txBox="1"/>
          <p:nvPr/>
        </p:nvSpPr>
        <p:spPr>
          <a:xfrm>
            <a:off x="2733964" y="4220714"/>
            <a:ext cx="1845377" cy="461665"/>
          </a:xfrm>
          <a:prstGeom prst="rect">
            <a:avLst/>
          </a:prstGeom>
          <a:noFill/>
        </p:spPr>
        <p:txBody>
          <a:bodyPr wrap="none" rtlCol="0">
            <a:spAutoFit/>
          </a:bodyPr>
          <a:lstStyle/>
          <a:p>
            <a:r>
              <a:rPr lang="nb-NO" sz="2400" b="1">
                <a:latin typeface="+mj-lt"/>
              </a:rPr>
              <a:t>Casearbeid</a:t>
            </a:r>
          </a:p>
        </p:txBody>
      </p:sp>
      <p:sp>
        <p:nvSpPr>
          <p:cNvPr id="25" name="TekstSylinder 24">
            <a:extLst>
              <a:ext uri="{FF2B5EF4-FFF2-40B4-BE49-F238E27FC236}">
                <a16:creationId xmlns:a16="http://schemas.microsoft.com/office/drawing/2014/main" id="{63126EF3-801D-036E-05CD-24B4B98EBD55}"/>
              </a:ext>
            </a:extLst>
          </p:cNvPr>
          <p:cNvSpPr txBox="1"/>
          <p:nvPr/>
        </p:nvSpPr>
        <p:spPr>
          <a:xfrm>
            <a:off x="2733964" y="5169146"/>
            <a:ext cx="7516801" cy="461665"/>
          </a:xfrm>
          <a:prstGeom prst="rect">
            <a:avLst/>
          </a:prstGeom>
          <a:noFill/>
        </p:spPr>
        <p:txBody>
          <a:bodyPr wrap="none" rtlCol="0">
            <a:spAutoFit/>
          </a:bodyPr>
          <a:lstStyle/>
          <a:p>
            <a:r>
              <a:rPr lang="nb-NO" sz="2400" b="1">
                <a:latin typeface="+mj-lt"/>
              </a:rPr>
              <a:t>Hvordan kan vi hindre rasisme og diskriminering?</a:t>
            </a:r>
          </a:p>
        </p:txBody>
      </p:sp>
    </p:spTree>
    <p:extLst>
      <p:ext uri="{BB962C8B-B14F-4D97-AF65-F5344CB8AC3E}">
        <p14:creationId xmlns:p14="http://schemas.microsoft.com/office/powerpoint/2010/main" val="156965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a:extLst>
            <a:ext uri="{FF2B5EF4-FFF2-40B4-BE49-F238E27FC236}">
              <a16:creationId xmlns:a16="http://schemas.microsoft.com/office/drawing/2014/main" id="{D3C0E444-85DB-EC28-A75E-4556D6F4CBCA}"/>
            </a:ext>
          </a:extLst>
        </p:cNvPr>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41FB6CCF-57B0-6326-6C8D-942F33707394}"/>
              </a:ext>
            </a:extLst>
          </p:cNvPr>
          <p:cNvSpPr/>
          <p:nvPr/>
        </p:nvSpPr>
        <p:spPr>
          <a:xfrm>
            <a:off x="2515379" y="4884865"/>
            <a:ext cx="7161236" cy="89367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6" name="TekstSylinder 5">
            <a:extLst>
              <a:ext uri="{FF2B5EF4-FFF2-40B4-BE49-F238E27FC236}">
                <a16:creationId xmlns:a16="http://schemas.microsoft.com/office/drawing/2014/main" id="{FE990B8D-82C6-A6F2-053B-FE590EA69D75}"/>
              </a:ext>
            </a:extLst>
          </p:cNvPr>
          <p:cNvSpPr txBox="1"/>
          <p:nvPr/>
        </p:nvSpPr>
        <p:spPr>
          <a:xfrm>
            <a:off x="2515379" y="4904729"/>
            <a:ext cx="7161236" cy="853952"/>
          </a:xfrm>
          <a:prstGeom prst="rect">
            <a:avLst/>
          </a:prstGeom>
          <a:noFill/>
        </p:spPr>
        <p:txBody>
          <a:bodyPr wrap="square">
            <a:spAutoFit/>
          </a:bodyPr>
          <a:lstStyle/>
          <a:p>
            <a:pPr algn="ctr">
              <a:lnSpc>
                <a:spcPct val="107000"/>
              </a:lnSpc>
              <a:spcAft>
                <a:spcPts val="800"/>
              </a:spcAft>
            </a:pPr>
            <a:r>
              <a:rPr lang="nb-NO" sz="2400" b="1">
                <a:latin typeface="Arial"/>
                <a:ea typeface="Calibri" panose="020F0502020204030204" pitchFamily="34" charset="0"/>
                <a:cs typeface="Arial"/>
              </a:rPr>
              <a:t>Hvorfor tror du det finnes en grunnlovsparagraf som handler om samers rettigheter?</a:t>
            </a:r>
            <a:endParaRPr lang="nb-NO" sz="2400">
              <a:latin typeface="Arial"/>
              <a:ea typeface="Calibri" panose="020F0502020204030204" pitchFamily="34" charset="0"/>
              <a:cs typeface="Arial"/>
            </a:endParaRPr>
          </a:p>
        </p:txBody>
      </p:sp>
      <p:sp>
        <p:nvSpPr>
          <p:cNvPr id="8" name="TekstSylinder 7">
            <a:extLst>
              <a:ext uri="{FF2B5EF4-FFF2-40B4-BE49-F238E27FC236}">
                <a16:creationId xmlns:a16="http://schemas.microsoft.com/office/drawing/2014/main" id="{F2DAC0A6-4D16-CB58-4617-08DB2D03EB39}"/>
              </a:ext>
            </a:extLst>
          </p:cNvPr>
          <p:cNvSpPr txBox="1"/>
          <p:nvPr/>
        </p:nvSpPr>
        <p:spPr>
          <a:xfrm>
            <a:off x="3005200" y="1790950"/>
            <a:ext cx="6181594" cy="2639825"/>
          </a:xfrm>
          <a:prstGeom prst="rect">
            <a:avLst/>
          </a:prstGeom>
          <a:noFill/>
        </p:spPr>
        <p:txBody>
          <a:bodyPr wrap="square">
            <a:spAutoFit/>
          </a:bodyPr>
          <a:lstStyle/>
          <a:p>
            <a:pPr algn="ctr">
              <a:lnSpc>
                <a:spcPct val="107000"/>
              </a:lnSpc>
              <a:spcAft>
                <a:spcPts val="800"/>
              </a:spcAft>
            </a:pPr>
            <a:r>
              <a:rPr lang="nb-NO" sz="2400" b="1">
                <a:ea typeface="Calibri" panose="020F0502020204030204" pitchFamily="34" charset="0"/>
              </a:rPr>
              <a:t>KONGERIKET NORGES GRUNNLOV</a:t>
            </a:r>
          </a:p>
          <a:p>
            <a:pPr algn="ctr">
              <a:lnSpc>
                <a:spcPct val="107000"/>
              </a:lnSpc>
              <a:spcAft>
                <a:spcPts val="800"/>
              </a:spcAft>
            </a:pPr>
            <a:r>
              <a:rPr lang="nb-NO" sz="2400" b="1">
                <a:solidFill>
                  <a:schemeClr val="tx1"/>
                </a:solidFill>
                <a:effectLst/>
                <a:ea typeface="Calibri" panose="020F0502020204030204" pitchFamily="34" charset="0"/>
                <a:cs typeface="Arial" panose="020B0604020202020204" pitchFamily="34" charset="0"/>
              </a:rPr>
              <a:t>Paragraf §108  </a:t>
            </a:r>
          </a:p>
          <a:p>
            <a:pPr algn="ctr">
              <a:lnSpc>
                <a:spcPct val="107000"/>
              </a:lnSpc>
              <a:spcAft>
                <a:spcPts val="800"/>
              </a:spcAft>
            </a:pPr>
            <a:r>
              <a:rPr lang="nb-NO" sz="2400" b="0" i="1">
                <a:effectLst/>
              </a:rPr>
              <a:t>Det påligger statens myndigheter å legge forholdene til rette for at de</a:t>
            </a:r>
            <a:r>
              <a:rPr lang="nb-NO" sz="2400" i="1"/>
              <a:t>t</a:t>
            </a:r>
            <a:r>
              <a:rPr lang="nb-NO" sz="2400" b="0" i="1">
                <a:effectLst/>
              </a:rPr>
              <a:t> samiske folk, som urfolk, kan sikre og utvikle sitt språk, sin kultur og sitt samfunnsliv.</a:t>
            </a:r>
            <a:endParaRPr lang="nb-NO" sz="2400" i="1">
              <a:ea typeface="Calibri" panose="020F0502020204030204" pitchFamily="34" charset="0"/>
              <a:cs typeface="Arial" panose="020B0604020202020204" pitchFamily="34" charset="0"/>
            </a:endParaRPr>
          </a:p>
        </p:txBody>
      </p:sp>
      <p:sp>
        <p:nvSpPr>
          <p:cNvPr id="13" name="TekstSylinder 12">
            <a:extLst>
              <a:ext uri="{FF2B5EF4-FFF2-40B4-BE49-F238E27FC236}">
                <a16:creationId xmlns:a16="http://schemas.microsoft.com/office/drawing/2014/main" id="{0E03B726-7B60-14C5-2A0F-6978E2C744E5}"/>
              </a:ext>
            </a:extLst>
          </p:cNvPr>
          <p:cNvSpPr txBox="1"/>
          <p:nvPr/>
        </p:nvSpPr>
        <p:spPr>
          <a:xfrm>
            <a:off x="0" y="6609534"/>
            <a:ext cx="835407" cy="248466"/>
          </a:xfrm>
          <a:prstGeom prst="rect">
            <a:avLst/>
          </a:prstGeom>
          <a:noFill/>
        </p:spPr>
        <p:txBody>
          <a:bodyPr wrap="square">
            <a:spAutoFit/>
          </a:bodyPr>
          <a:lstStyle/>
          <a:p>
            <a:r>
              <a:rPr lang="nb-NO" sz="1000" b="1" u="sng">
                <a:hlinkClick r:id="rId3"/>
              </a:rPr>
              <a:t>@</a:t>
            </a:r>
            <a:r>
              <a:rPr lang="nb-NO" sz="1000" b="1">
                <a:hlinkClick r:id="rId3"/>
              </a:rPr>
              <a:t>lovdata </a:t>
            </a:r>
            <a:endParaRPr lang="nb-NO" sz="1000" b="1"/>
          </a:p>
        </p:txBody>
      </p:sp>
      <p:pic>
        <p:nvPicPr>
          <p:cNvPr id="2" name="Bilde 1" descr="Et bilde som inneholder måne, sirkel&#10;&#10;Automatisk generert beskrivelse">
            <a:extLst>
              <a:ext uri="{FF2B5EF4-FFF2-40B4-BE49-F238E27FC236}">
                <a16:creationId xmlns:a16="http://schemas.microsoft.com/office/drawing/2014/main" id="{28208215-AFC6-FC13-9365-4AADF96488A7}"/>
              </a:ext>
            </a:extLst>
          </p:cNvPr>
          <p:cNvPicPr/>
          <p:nvPr/>
        </p:nvPicPr>
        <p:blipFill>
          <a:blip r:embed="rId4"/>
          <a:srcRect l="80976" b="85859"/>
          <a:stretch/>
        </p:blipFill>
        <p:spPr>
          <a:xfrm>
            <a:off x="11148291" y="0"/>
            <a:ext cx="1043709" cy="969819"/>
          </a:xfrm>
          <a:prstGeom prst="rect">
            <a:avLst/>
          </a:prstGeom>
        </p:spPr>
      </p:pic>
      <p:pic>
        <p:nvPicPr>
          <p:cNvPr id="5" name="Bilde 4">
            <a:extLst>
              <a:ext uri="{FF2B5EF4-FFF2-40B4-BE49-F238E27FC236}">
                <a16:creationId xmlns:a16="http://schemas.microsoft.com/office/drawing/2014/main" id="{F7D395E9-DE38-D2E3-77B4-FFA909E3B735}"/>
              </a:ext>
            </a:extLst>
          </p:cNvPr>
          <p:cNvPicPr>
            <a:picLocks noChangeAspect="1"/>
          </p:cNvPicPr>
          <p:nvPr/>
        </p:nvPicPr>
        <p:blipFill>
          <a:blip r:embed="rId5"/>
          <a:srcRect/>
          <a:stretch/>
        </p:blipFill>
        <p:spPr>
          <a:xfrm>
            <a:off x="10147154" y="-307934"/>
            <a:ext cx="1043628" cy="1304812"/>
          </a:xfrm>
          <a:prstGeom prst="rect">
            <a:avLst/>
          </a:prstGeom>
        </p:spPr>
      </p:pic>
    </p:spTree>
    <p:extLst>
      <p:ext uri="{BB962C8B-B14F-4D97-AF65-F5344CB8AC3E}">
        <p14:creationId xmlns:p14="http://schemas.microsoft.com/office/powerpoint/2010/main" val="251622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D7334A46-75F5-4820-4E98-DD4643BADDD1}"/>
              </a:ext>
            </a:extLst>
          </p:cNvPr>
          <p:cNvSpPr/>
          <p:nvPr/>
        </p:nvSpPr>
        <p:spPr>
          <a:xfrm>
            <a:off x="3012439" y="4651552"/>
            <a:ext cx="6167120" cy="461665"/>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6" name="TekstSylinder 5">
            <a:extLst>
              <a:ext uri="{FF2B5EF4-FFF2-40B4-BE49-F238E27FC236}">
                <a16:creationId xmlns:a16="http://schemas.microsoft.com/office/drawing/2014/main" id="{7D279102-4E56-EACB-4FCA-38E42036732A}"/>
              </a:ext>
            </a:extLst>
          </p:cNvPr>
          <p:cNvSpPr txBox="1"/>
          <p:nvPr/>
        </p:nvSpPr>
        <p:spPr>
          <a:xfrm>
            <a:off x="1230077" y="4651552"/>
            <a:ext cx="9731843" cy="461665"/>
          </a:xfrm>
          <a:prstGeom prst="rect">
            <a:avLst/>
          </a:prstGeom>
          <a:noFill/>
        </p:spPr>
        <p:txBody>
          <a:bodyPr wrap="square">
            <a:spAutoFit/>
          </a:bodyPr>
          <a:lstStyle/>
          <a:p>
            <a:pPr algn="ctr"/>
            <a:r>
              <a:rPr lang="nb-NO" sz="2400" b="1">
                <a:cs typeface="Arial"/>
              </a:rPr>
              <a:t>Hvordan kan denne hendelsen oppfattes?</a:t>
            </a:r>
            <a:endParaRPr lang="nb-NO" sz="2400" b="1"/>
          </a:p>
        </p:txBody>
      </p:sp>
      <p:sp>
        <p:nvSpPr>
          <p:cNvPr id="8" name="TekstSylinder 7">
            <a:extLst>
              <a:ext uri="{FF2B5EF4-FFF2-40B4-BE49-F238E27FC236}">
                <a16:creationId xmlns:a16="http://schemas.microsoft.com/office/drawing/2014/main" id="{8F10C1CA-4B94-64A8-6BA9-724AE7CAC16F}"/>
              </a:ext>
            </a:extLst>
          </p:cNvPr>
          <p:cNvSpPr txBox="1"/>
          <p:nvPr/>
        </p:nvSpPr>
        <p:spPr>
          <a:xfrm>
            <a:off x="3012439" y="2206448"/>
            <a:ext cx="6167120" cy="1938992"/>
          </a:xfrm>
          <a:prstGeom prst="rect">
            <a:avLst/>
          </a:prstGeom>
          <a:noFill/>
        </p:spPr>
        <p:txBody>
          <a:bodyPr wrap="square">
            <a:spAutoFit/>
          </a:bodyPr>
          <a:lstStyle/>
          <a:p>
            <a:pPr marL="0" indent="0" algn="ctr">
              <a:buNone/>
            </a:pPr>
            <a:r>
              <a:rPr lang="nb-NO" sz="2400">
                <a:solidFill>
                  <a:schemeClr val="tx1"/>
                </a:solidFill>
                <a:latin typeface="Arial"/>
                <a:cs typeface="Arial"/>
              </a:rPr>
              <a:t>«</a:t>
            </a:r>
            <a:r>
              <a:rPr lang="nb-NO" sz="2400">
                <a:latin typeface="Arial"/>
                <a:cs typeface="Arial"/>
              </a:rPr>
              <a:t>Aisha</a:t>
            </a:r>
            <a:r>
              <a:rPr lang="nb-NO" sz="2400">
                <a:solidFill>
                  <a:schemeClr val="tx1"/>
                </a:solidFill>
                <a:latin typeface="Arial"/>
                <a:cs typeface="Arial"/>
              </a:rPr>
              <a:t>»</a:t>
            </a:r>
            <a:r>
              <a:rPr lang="nb-NO" sz="2400" i="1">
                <a:solidFill>
                  <a:schemeClr val="tx1"/>
                </a:solidFill>
                <a:latin typeface="Arial"/>
                <a:cs typeface="Arial"/>
              </a:rPr>
              <a:t> </a:t>
            </a:r>
            <a:r>
              <a:rPr lang="nb-NO" sz="2400">
                <a:solidFill>
                  <a:schemeClr val="tx1"/>
                </a:solidFill>
                <a:latin typeface="Arial"/>
                <a:cs typeface="Arial"/>
              </a:rPr>
              <a:t>er en kvinne med iransk opphav, født og oppvokst i Lillehammer. Hun deltar på et arrangement på det lokale biblioteket, og en fremmed kvinne forteller henne hvor god norsk uttale hun har.</a:t>
            </a:r>
          </a:p>
        </p:txBody>
      </p:sp>
      <p:pic>
        <p:nvPicPr>
          <p:cNvPr id="2" name="Bilde 1" descr="Et bilde som inneholder måne, sirkel&#10;&#10;Automatisk generert beskrivelse">
            <a:extLst>
              <a:ext uri="{FF2B5EF4-FFF2-40B4-BE49-F238E27FC236}">
                <a16:creationId xmlns:a16="http://schemas.microsoft.com/office/drawing/2014/main" id="{3AC2BF0B-3FA2-00FA-1147-E8A265A5947E}"/>
              </a:ext>
            </a:extLst>
          </p:cNvPr>
          <p:cNvPicPr/>
          <p:nvPr/>
        </p:nvPicPr>
        <p:blipFill>
          <a:blip r:embed="rId3"/>
          <a:srcRect l="80976" b="85859"/>
          <a:stretch/>
        </p:blipFill>
        <p:spPr>
          <a:xfrm>
            <a:off x="11148291" y="0"/>
            <a:ext cx="1043709" cy="969819"/>
          </a:xfrm>
          <a:prstGeom prst="rect">
            <a:avLst/>
          </a:prstGeom>
        </p:spPr>
      </p:pic>
      <p:pic>
        <p:nvPicPr>
          <p:cNvPr id="5" name="Bilde 4">
            <a:extLst>
              <a:ext uri="{FF2B5EF4-FFF2-40B4-BE49-F238E27FC236}">
                <a16:creationId xmlns:a16="http://schemas.microsoft.com/office/drawing/2014/main" id="{FE7A40AB-243C-C9B1-3AC5-2EFB14269806}"/>
              </a:ext>
            </a:extLst>
          </p:cNvPr>
          <p:cNvPicPr>
            <a:picLocks noChangeAspect="1"/>
          </p:cNvPicPr>
          <p:nvPr/>
        </p:nvPicPr>
        <p:blipFill>
          <a:blip r:embed="rId4"/>
          <a:srcRect/>
          <a:stretch/>
        </p:blipFill>
        <p:spPr>
          <a:xfrm>
            <a:off x="10147154" y="-307934"/>
            <a:ext cx="1043628" cy="1304812"/>
          </a:xfrm>
          <a:prstGeom prst="rect">
            <a:avLst/>
          </a:prstGeom>
        </p:spPr>
      </p:pic>
    </p:spTree>
    <p:extLst>
      <p:ext uri="{BB962C8B-B14F-4D97-AF65-F5344CB8AC3E}">
        <p14:creationId xmlns:p14="http://schemas.microsoft.com/office/powerpoint/2010/main" val="391366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17677B6A-1764-E1A3-47E3-FFEA86765403}"/>
              </a:ext>
            </a:extLst>
          </p:cNvPr>
          <p:cNvSpPr/>
          <p:nvPr/>
        </p:nvSpPr>
        <p:spPr>
          <a:xfrm>
            <a:off x="3357348" y="4280456"/>
            <a:ext cx="5404515" cy="89367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8" name="TekstSylinder 7">
            <a:extLst>
              <a:ext uri="{FF2B5EF4-FFF2-40B4-BE49-F238E27FC236}">
                <a16:creationId xmlns:a16="http://schemas.microsoft.com/office/drawing/2014/main" id="{6A7F2A0C-753A-5C01-085A-C774ADA15501}"/>
              </a:ext>
            </a:extLst>
          </p:cNvPr>
          <p:cNvSpPr txBox="1"/>
          <p:nvPr/>
        </p:nvSpPr>
        <p:spPr>
          <a:xfrm>
            <a:off x="3003630" y="4311798"/>
            <a:ext cx="6172200" cy="830997"/>
          </a:xfrm>
          <a:prstGeom prst="rect">
            <a:avLst/>
          </a:prstGeom>
          <a:noFill/>
        </p:spPr>
        <p:txBody>
          <a:bodyPr wrap="square">
            <a:spAutoFit/>
          </a:bodyPr>
          <a:lstStyle/>
          <a:p>
            <a:pPr algn="ctr"/>
            <a:r>
              <a:rPr lang="nb-NO" sz="2400" b="1">
                <a:cs typeface="Arial"/>
              </a:rPr>
              <a:t>Hva kan politimannen ha ment med  denne kommentaren? </a:t>
            </a:r>
          </a:p>
        </p:txBody>
      </p:sp>
      <p:sp>
        <p:nvSpPr>
          <p:cNvPr id="9" name="TekstSylinder 8">
            <a:extLst>
              <a:ext uri="{FF2B5EF4-FFF2-40B4-BE49-F238E27FC236}">
                <a16:creationId xmlns:a16="http://schemas.microsoft.com/office/drawing/2014/main" id="{CE67B604-5A40-4299-7D2A-A414FC6B9FEE}"/>
              </a:ext>
            </a:extLst>
          </p:cNvPr>
          <p:cNvSpPr txBox="1"/>
          <p:nvPr/>
        </p:nvSpPr>
        <p:spPr>
          <a:xfrm>
            <a:off x="3003630" y="2856687"/>
            <a:ext cx="6175094" cy="830997"/>
          </a:xfrm>
          <a:prstGeom prst="rect">
            <a:avLst/>
          </a:prstGeom>
          <a:noFill/>
        </p:spPr>
        <p:txBody>
          <a:bodyPr wrap="square">
            <a:spAutoFit/>
          </a:bodyPr>
          <a:lstStyle/>
          <a:p>
            <a:pPr marL="0" indent="0" algn="ctr">
              <a:buNone/>
            </a:pPr>
            <a:r>
              <a:rPr lang="nb-NO" sz="2400">
                <a:solidFill>
                  <a:schemeClr val="tx1"/>
                </a:solidFill>
              </a:rPr>
              <a:t>En politimann sa til meg ‘Det er ikke mange som deg som har rent rulleblad’.  </a:t>
            </a:r>
          </a:p>
        </p:txBody>
      </p:sp>
      <p:pic>
        <p:nvPicPr>
          <p:cNvPr id="2" name="Bilde 1" descr="Et bilde som inneholder måne, sirkel&#10;&#10;Automatisk generert beskrivelse">
            <a:extLst>
              <a:ext uri="{FF2B5EF4-FFF2-40B4-BE49-F238E27FC236}">
                <a16:creationId xmlns:a16="http://schemas.microsoft.com/office/drawing/2014/main" id="{A9BBD6CB-9EE0-8576-B2FD-BB5224D4E3E3}"/>
              </a:ext>
            </a:extLst>
          </p:cNvPr>
          <p:cNvPicPr/>
          <p:nvPr/>
        </p:nvPicPr>
        <p:blipFill>
          <a:blip r:embed="rId3"/>
          <a:srcRect l="80976" b="85859"/>
          <a:stretch/>
        </p:blipFill>
        <p:spPr>
          <a:xfrm>
            <a:off x="11148291" y="0"/>
            <a:ext cx="1043709" cy="969819"/>
          </a:xfrm>
          <a:prstGeom prst="rect">
            <a:avLst/>
          </a:prstGeom>
        </p:spPr>
      </p:pic>
      <p:pic>
        <p:nvPicPr>
          <p:cNvPr id="5" name="Bilde 4">
            <a:extLst>
              <a:ext uri="{FF2B5EF4-FFF2-40B4-BE49-F238E27FC236}">
                <a16:creationId xmlns:a16="http://schemas.microsoft.com/office/drawing/2014/main" id="{5B485631-6B84-E5B3-9CC1-8E74EB23D897}"/>
              </a:ext>
            </a:extLst>
          </p:cNvPr>
          <p:cNvPicPr>
            <a:picLocks noChangeAspect="1"/>
          </p:cNvPicPr>
          <p:nvPr/>
        </p:nvPicPr>
        <p:blipFill>
          <a:blip r:embed="rId4"/>
          <a:srcRect/>
          <a:stretch/>
        </p:blipFill>
        <p:spPr>
          <a:xfrm>
            <a:off x="10147154" y="-307934"/>
            <a:ext cx="1043628" cy="1304812"/>
          </a:xfrm>
          <a:prstGeom prst="rect">
            <a:avLst/>
          </a:prstGeom>
        </p:spPr>
      </p:pic>
    </p:spTree>
    <p:extLst>
      <p:ext uri="{BB962C8B-B14F-4D97-AF65-F5344CB8AC3E}">
        <p14:creationId xmlns:p14="http://schemas.microsoft.com/office/powerpoint/2010/main" val="232447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5" name="Rektangel: avrundede hjørner 4">
            <a:extLst>
              <a:ext uri="{FF2B5EF4-FFF2-40B4-BE49-F238E27FC236}">
                <a16:creationId xmlns:a16="http://schemas.microsoft.com/office/drawing/2014/main" id="{1F406FCD-6A67-26F9-016F-E1DF422DF6FE}"/>
              </a:ext>
            </a:extLst>
          </p:cNvPr>
          <p:cNvSpPr/>
          <p:nvPr/>
        </p:nvSpPr>
        <p:spPr>
          <a:xfrm>
            <a:off x="3225245" y="4699048"/>
            <a:ext cx="5686743" cy="89367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6" name="TekstSylinder 5">
            <a:extLst>
              <a:ext uri="{FF2B5EF4-FFF2-40B4-BE49-F238E27FC236}">
                <a16:creationId xmlns:a16="http://schemas.microsoft.com/office/drawing/2014/main" id="{11870D51-C18B-EA88-CDEA-7166D5F9FC30}"/>
              </a:ext>
            </a:extLst>
          </p:cNvPr>
          <p:cNvSpPr txBox="1"/>
          <p:nvPr/>
        </p:nvSpPr>
        <p:spPr>
          <a:xfrm>
            <a:off x="2370991" y="2037391"/>
            <a:ext cx="7450017" cy="2308324"/>
          </a:xfrm>
          <a:prstGeom prst="rect">
            <a:avLst/>
          </a:prstGeom>
          <a:noFill/>
        </p:spPr>
        <p:txBody>
          <a:bodyPr wrap="square">
            <a:spAutoFit/>
          </a:bodyPr>
          <a:lstStyle/>
          <a:p>
            <a:pPr algn="ctr"/>
            <a:r>
              <a:rPr lang="nb-NO" sz="2400">
                <a:cs typeface="Arial"/>
              </a:rPr>
              <a:t>Siden 1999 har jøder, romanifolk, romfolk, kvener og skogfinner i Norge hatt status som </a:t>
            </a:r>
            <a:r>
              <a:rPr lang="nb-NO" sz="2400" i="1">
                <a:cs typeface="Arial"/>
              </a:rPr>
              <a:t>nasjonale minoriteter</a:t>
            </a:r>
            <a:r>
              <a:rPr lang="nb-NO" sz="2400">
                <a:cs typeface="Arial"/>
              </a:rPr>
              <a:t>. I Norge gis denne statusen til folkegrupper med langvarig tilknytning til landet, og som ofte historisk har blitt utsatt for diskriminering eller undertrykkelse.</a:t>
            </a:r>
            <a:endParaRPr lang="nb-NO" sz="2400"/>
          </a:p>
        </p:txBody>
      </p:sp>
      <p:sp>
        <p:nvSpPr>
          <p:cNvPr id="8" name="TekstSylinder 7">
            <a:extLst>
              <a:ext uri="{FF2B5EF4-FFF2-40B4-BE49-F238E27FC236}">
                <a16:creationId xmlns:a16="http://schemas.microsoft.com/office/drawing/2014/main" id="{B1EBBDE6-CBB6-2BFE-B5CE-ED8541702DF3}"/>
              </a:ext>
            </a:extLst>
          </p:cNvPr>
          <p:cNvSpPr txBox="1"/>
          <p:nvPr/>
        </p:nvSpPr>
        <p:spPr>
          <a:xfrm>
            <a:off x="3006968" y="4680956"/>
            <a:ext cx="6178062" cy="830997"/>
          </a:xfrm>
          <a:prstGeom prst="rect">
            <a:avLst/>
          </a:prstGeom>
          <a:noFill/>
        </p:spPr>
        <p:txBody>
          <a:bodyPr wrap="square">
            <a:spAutoFit/>
          </a:bodyPr>
          <a:lstStyle/>
          <a:p>
            <a:pPr marL="0" indent="0" algn="ctr">
              <a:lnSpc>
                <a:spcPct val="100000"/>
              </a:lnSpc>
              <a:buNone/>
            </a:pPr>
            <a:r>
              <a:rPr lang="nb-NO" sz="2400" b="1">
                <a:solidFill>
                  <a:schemeClr val="tx1"/>
                </a:solidFill>
                <a:latin typeface="Arial"/>
                <a:cs typeface="Arial"/>
              </a:rPr>
              <a:t>Hva tror du er målet med å gi enkelte folkegrupper en slik status?</a:t>
            </a:r>
            <a:endParaRPr lang="nb-NO" sz="2400">
              <a:solidFill>
                <a:schemeClr val="tx1"/>
              </a:solidFill>
            </a:endParaRPr>
          </a:p>
        </p:txBody>
      </p:sp>
      <p:sp>
        <p:nvSpPr>
          <p:cNvPr id="4" name="TekstSylinder 3">
            <a:extLst>
              <a:ext uri="{FF2B5EF4-FFF2-40B4-BE49-F238E27FC236}">
                <a16:creationId xmlns:a16="http://schemas.microsoft.com/office/drawing/2014/main" id="{FE23E33D-23EB-63FB-7C19-6E4FE8E6FD4A}"/>
              </a:ext>
            </a:extLst>
          </p:cNvPr>
          <p:cNvSpPr txBox="1"/>
          <p:nvPr/>
        </p:nvSpPr>
        <p:spPr>
          <a:xfrm>
            <a:off x="71544" y="6611779"/>
            <a:ext cx="2299447" cy="246221"/>
          </a:xfrm>
          <a:prstGeom prst="rect">
            <a:avLst/>
          </a:prstGeom>
          <a:noFill/>
        </p:spPr>
        <p:txBody>
          <a:bodyPr wrap="square">
            <a:spAutoFit/>
          </a:bodyPr>
          <a:lstStyle/>
          <a:p>
            <a:r>
              <a:rPr lang="nb-NO" sz="1000" b="1" u="sng" kern="1200">
                <a:solidFill>
                  <a:srgbClr val="000000"/>
                </a:solidFill>
                <a:effectLst/>
                <a:latin typeface="Arial" panose="020B0604020202020204" pitchFamily="34" charset="0"/>
                <a:ea typeface="Times New Roman" panose="02020603050405020304" pitchFamily="18" charset="0"/>
                <a:hlinkClick r:id="rId3"/>
              </a:rPr>
              <a:t>@Regjeringen</a:t>
            </a:r>
            <a:endParaRPr lang="nb-NO" sz="1000"/>
          </a:p>
        </p:txBody>
      </p:sp>
      <p:pic>
        <p:nvPicPr>
          <p:cNvPr id="2" name="Bilde 1" descr="Et bilde som inneholder måne, sirkel&#10;&#10;Automatisk generert beskrivelse">
            <a:extLst>
              <a:ext uri="{FF2B5EF4-FFF2-40B4-BE49-F238E27FC236}">
                <a16:creationId xmlns:a16="http://schemas.microsoft.com/office/drawing/2014/main" id="{2D40E855-DBD5-C7F4-85F3-72F8D8B3C52F}"/>
              </a:ext>
            </a:extLst>
          </p:cNvPr>
          <p:cNvPicPr/>
          <p:nvPr/>
        </p:nvPicPr>
        <p:blipFill>
          <a:blip r:embed="rId4"/>
          <a:srcRect l="80976" b="85859"/>
          <a:stretch/>
        </p:blipFill>
        <p:spPr>
          <a:xfrm>
            <a:off x="11148291" y="0"/>
            <a:ext cx="1043709" cy="969819"/>
          </a:xfrm>
          <a:prstGeom prst="rect">
            <a:avLst/>
          </a:prstGeom>
        </p:spPr>
      </p:pic>
      <p:pic>
        <p:nvPicPr>
          <p:cNvPr id="7" name="Bilde 6">
            <a:extLst>
              <a:ext uri="{FF2B5EF4-FFF2-40B4-BE49-F238E27FC236}">
                <a16:creationId xmlns:a16="http://schemas.microsoft.com/office/drawing/2014/main" id="{A110CC46-01A7-1348-7F3C-60983DB33509}"/>
              </a:ext>
            </a:extLst>
          </p:cNvPr>
          <p:cNvPicPr>
            <a:picLocks noChangeAspect="1"/>
          </p:cNvPicPr>
          <p:nvPr/>
        </p:nvPicPr>
        <p:blipFill>
          <a:blip r:embed="rId5"/>
          <a:srcRect/>
          <a:stretch/>
        </p:blipFill>
        <p:spPr>
          <a:xfrm>
            <a:off x="10147154" y="-307934"/>
            <a:ext cx="1043628" cy="1304812"/>
          </a:xfrm>
          <a:prstGeom prst="rect">
            <a:avLst/>
          </a:prstGeom>
        </p:spPr>
      </p:pic>
    </p:spTree>
    <p:extLst>
      <p:ext uri="{BB962C8B-B14F-4D97-AF65-F5344CB8AC3E}">
        <p14:creationId xmlns:p14="http://schemas.microsoft.com/office/powerpoint/2010/main" val="132859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5" name="Rektangel: avrundede hjørner 4">
            <a:extLst>
              <a:ext uri="{FF2B5EF4-FFF2-40B4-BE49-F238E27FC236}">
                <a16:creationId xmlns:a16="http://schemas.microsoft.com/office/drawing/2014/main" id="{9E15C4A3-3E39-CE0D-5893-6BFDD61469EB}"/>
              </a:ext>
            </a:extLst>
          </p:cNvPr>
          <p:cNvSpPr/>
          <p:nvPr/>
        </p:nvSpPr>
        <p:spPr>
          <a:xfrm>
            <a:off x="3087210" y="5833999"/>
            <a:ext cx="6017580" cy="434340"/>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10" name="Plassholder for innhold 2">
            <a:extLst>
              <a:ext uri="{FF2B5EF4-FFF2-40B4-BE49-F238E27FC236}">
                <a16:creationId xmlns:a16="http://schemas.microsoft.com/office/drawing/2014/main" id="{D1BD1930-AB2F-2A4A-8C02-DC82A74FC8E7}"/>
              </a:ext>
            </a:extLst>
          </p:cNvPr>
          <p:cNvSpPr>
            <a:spLocks noGrp="1"/>
          </p:cNvSpPr>
          <p:nvPr>
            <p:ph idx="1"/>
          </p:nvPr>
        </p:nvSpPr>
        <p:spPr>
          <a:xfrm>
            <a:off x="2844800" y="5833999"/>
            <a:ext cx="6502400" cy="868680"/>
          </a:xfrm>
        </p:spPr>
        <p:txBody>
          <a:bodyPr/>
          <a:lstStyle/>
          <a:p>
            <a:pPr marL="0" indent="0" algn="ctr">
              <a:lnSpc>
                <a:spcPct val="100000"/>
              </a:lnSpc>
              <a:buNone/>
            </a:pPr>
            <a:r>
              <a:rPr lang="nb-NO" sz="2400" b="1">
                <a:solidFill>
                  <a:schemeClr val="tx1"/>
                </a:solidFill>
              </a:rPr>
              <a:t>Hvordan tolker du disse spørsmålene?</a:t>
            </a:r>
            <a:endParaRPr lang="nb-NO" sz="2400">
              <a:solidFill>
                <a:schemeClr val="tx1"/>
              </a:solidFill>
            </a:endParaRPr>
          </a:p>
        </p:txBody>
      </p:sp>
      <p:sp>
        <p:nvSpPr>
          <p:cNvPr id="11" name="Plassholder for innhold 2">
            <a:extLst>
              <a:ext uri="{FF2B5EF4-FFF2-40B4-BE49-F238E27FC236}">
                <a16:creationId xmlns:a16="http://schemas.microsoft.com/office/drawing/2014/main" id="{B51BDA72-9C6F-F04D-83DB-05818BACA73C}"/>
              </a:ext>
            </a:extLst>
          </p:cNvPr>
          <p:cNvSpPr txBox="1">
            <a:spLocks/>
          </p:cNvSpPr>
          <p:nvPr/>
        </p:nvSpPr>
        <p:spPr>
          <a:xfrm>
            <a:off x="9632870" y="302782"/>
            <a:ext cx="2360256" cy="654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400">
              <a:solidFill>
                <a:schemeClr val="tx1"/>
              </a:solidFill>
            </a:endParaRPr>
          </a:p>
        </p:txBody>
      </p:sp>
      <p:sp>
        <p:nvSpPr>
          <p:cNvPr id="12" name="Plassholder for innhold 2">
            <a:extLst>
              <a:ext uri="{FF2B5EF4-FFF2-40B4-BE49-F238E27FC236}">
                <a16:creationId xmlns:a16="http://schemas.microsoft.com/office/drawing/2014/main" id="{5EEFCF4F-8575-1A48-A66F-77E98C124709}"/>
              </a:ext>
            </a:extLst>
          </p:cNvPr>
          <p:cNvSpPr txBox="1">
            <a:spLocks/>
          </p:cNvSpPr>
          <p:nvPr/>
        </p:nvSpPr>
        <p:spPr>
          <a:xfrm>
            <a:off x="2469031" y="2237391"/>
            <a:ext cx="1623019" cy="718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400">
              <a:solidFill>
                <a:schemeClr val="tx1"/>
              </a:solidFill>
            </a:endParaRPr>
          </a:p>
        </p:txBody>
      </p:sp>
      <p:sp>
        <p:nvSpPr>
          <p:cNvPr id="14" name="Plassholder for innhold 2">
            <a:extLst>
              <a:ext uri="{FF2B5EF4-FFF2-40B4-BE49-F238E27FC236}">
                <a16:creationId xmlns:a16="http://schemas.microsoft.com/office/drawing/2014/main" id="{49ABFFF5-A358-C143-B25E-D019DD4EBE66}"/>
              </a:ext>
            </a:extLst>
          </p:cNvPr>
          <p:cNvSpPr txBox="1">
            <a:spLocks/>
          </p:cNvSpPr>
          <p:nvPr/>
        </p:nvSpPr>
        <p:spPr>
          <a:xfrm>
            <a:off x="5149631" y="3089751"/>
            <a:ext cx="1752049" cy="660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nb-NO" sz="2000">
              <a:solidFill>
                <a:schemeClr val="tx1"/>
              </a:solidFill>
            </a:endParaRPr>
          </a:p>
        </p:txBody>
      </p:sp>
      <p:pic>
        <p:nvPicPr>
          <p:cNvPr id="2" name="Bilde 1" descr="Et bilde som inneholder måne, sirkel&#10;&#10;Automatisk generert beskrivelse">
            <a:extLst>
              <a:ext uri="{FF2B5EF4-FFF2-40B4-BE49-F238E27FC236}">
                <a16:creationId xmlns:a16="http://schemas.microsoft.com/office/drawing/2014/main" id="{7C9AE55A-EB59-5DD1-54A1-AF8396F0B98A}"/>
              </a:ext>
            </a:extLst>
          </p:cNvPr>
          <p:cNvPicPr/>
          <p:nvPr/>
        </p:nvPicPr>
        <p:blipFill>
          <a:blip r:embed="rId3"/>
          <a:srcRect l="80976" b="85859"/>
          <a:stretch/>
        </p:blipFill>
        <p:spPr>
          <a:xfrm>
            <a:off x="11148291" y="0"/>
            <a:ext cx="1043709" cy="969819"/>
          </a:xfrm>
          <a:prstGeom prst="rect">
            <a:avLst/>
          </a:prstGeom>
        </p:spPr>
      </p:pic>
      <p:sp>
        <p:nvSpPr>
          <p:cNvPr id="7" name="Freeform 4">
            <a:extLst>
              <a:ext uri="{FF2B5EF4-FFF2-40B4-BE49-F238E27FC236}">
                <a16:creationId xmlns:a16="http://schemas.microsoft.com/office/drawing/2014/main" id="{CD87472C-B80E-06DA-329F-BC886171A398}"/>
              </a:ext>
            </a:extLst>
          </p:cNvPr>
          <p:cNvSpPr/>
          <p:nvPr/>
        </p:nvSpPr>
        <p:spPr>
          <a:xfrm rot="21538910" flipH="1">
            <a:off x="1741394" y="3207910"/>
            <a:ext cx="3761901" cy="2279114"/>
          </a:xfrm>
          <a:custGeom>
            <a:avLst/>
            <a:gdLst/>
            <a:ahLst/>
            <a:cxnLst/>
            <a:rect l="l" t="t" r="r" b="b"/>
            <a:pathLst>
              <a:path w="5434222" h="4238693">
                <a:moveTo>
                  <a:pt x="5434222" y="0"/>
                </a:moveTo>
                <a:lnTo>
                  <a:pt x="0" y="0"/>
                </a:lnTo>
                <a:lnTo>
                  <a:pt x="0" y="4238693"/>
                </a:lnTo>
                <a:lnTo>
                  <a:pt x="5434222" y="4238693"/>
                </a:lnTo>
                <a:lnTo>
                  <a:pt x="5434222" y="0"/>
                </a:lnTo>
                <a:close/>
              </a:path>
            </a:pathLst>
          </a:custGeom>
          <a:blipFill>
            <a:blip r:embed="rId4"/>
            <a:stretch>
              <a:fillRect/>
            </a:stretch>
          </a:blipFill>
        </p:spPr>
        <p:txBody>
          <a:bodyPr/>
          <a:lstStyle/>
          <a:p>
            <a:pPr>
              <a:lnSpc>
                <a:spcPts val="6151"/>
              </a:lnSpc>
            </a:pPr>
            <a:endParaRPr lang="en-US">
              <a:solidFill>
                <a:srgbClr val="252525"/>
              </a:solidFill>
              <a:latin typeface="Amnesty Trade Gothic 1"/>
              <a:ea typeface="Amnesty Trade Gothic 1"/>
              <a:cs typeface="Amnesty Trade Gothic 1"/>
              <a:sym typeface="Amnesty Trade Gothic 1"/>
            </a:endParaRPr>
          </a:p>
        </p:txBody>
      </p:sp>
      <p:sp>
        <p:nvSpPr>
          <p:cNvPr id="8" name="TekstSylinder 7">
            <a:extLst>
              <a:ext uri="{FF2B5EF4-FFF2-40B4-BE49-F238E27FC236}">
                <a16:creationId xmlns:a16="http://schemas.microsoft.com/office/drawing/2014/main" id="{57D36846-267F-6AE3-B4BC-CBD176B28CE8}"/>
              </a:ext>
            </a:extLst>
          </p:cNvPr>
          <p:cNvSpPr txBox="1"/>
          <p:nvPr/>
        </p:nvSpPr>
        <p:spPr>
          <a:xfrm>
            <a:off x="2780434" y="3827780"/>
            <a:ext cx="2132688" cy="830997"/>
          </a:xfrm>
          <a:prstGeom prst="rect">
            <a:avLst/>
          </a:prstGeom>
          <a:noFill/>
        </p:spPr>
        <p:txBody>
          <a:bodyPr wrap="square" rtlCol="0">
            <a:spAutoFit/>
          </a:bodyPr>
          <a:lstStyle/>
          <a:p>
            <a:r>
              <a:rPr lang="en-US" sz="2400" b="1" err="1">
                <a:solidFill>
                  <a:srgbClr val="252525"/>
                </a:solidFill>
                <a:latin typeface="+mj-lt"/>
                <a:ea typeface="Amnesty Trade Gothic 1"/>
                <a:cs typeface="Amnesty Trade Gothic 1"/>
                <a:sym typeface="Amnesty Trade Gothic 1"/>
              </a:rPr>
              <a:t>Går</a:t>
            </a:r>
            <a:r>
              <a:rPr lang="en-US" sz="2400" b="1">
                <a:solidFill>
                  <a:srgbClr val="252525"/>
                </a:solidFill>
                <a:latin typeface="+mj-lt"/>
                <a:ea typeface="Amnesty Trade Gothic 1"/>
                <a:cs typeface="Amnesty Trade Gothic 1"/>
                <a:sym typeface="Amnesty Trade Gothic 1"/>
              </a:rPr>
              <a:t> du </a:t>
            </a:r>
            <a:r>
              <a:rPr lang="en-US" sz="2400" b="1" err="1">
                <a:solidFill>
                  <a:srgbClr val="252525"/>
                </a:solidFill>
                <a:latin typeface="+mj-lt"/>
                <a:ea typeface="Amnesty Trade Gothic 1"/>
                <a:cs typeface="Amnesty Trade Gothic 1"/>
                <a:sym typeface="Amnesty Trade Gothic 1"/>
              </a:rPr>
              <a:t>alltid</a:t>
            </a:r>
            <a:r>
              <a:rPr lang="en-US" sz="2400" b="1">
                <a:solidFill>
                  <a:srgbClr val="252525"/>
                </a:solidFill>
                <a:latin typeface="+mj-lt"/>
                <a:ea typeface="Amnesty Trade Gothic 1"/>
                <a:cs typeface="Amnesty Trade Gothic 1"/>
                <a:sym typeface="Amnesty Trade Gothic 1"/>
              </a:rPr>
              <a:t> </a:t>
            </a:r>
            <a:br>
              <a:rPr lang="en-US" sz="2400" b="1">
                <a:solidFill>
                  <a:srgbClr val="252525"/>
                </a:solidFill>
                <a:latin typeface="+mj-lt"/>
                <a:ea typeface="Amnesty Trade Gothic 1"/>
                <a:cs typeface="Amnesty Trade Gothic 1"/>
                <a:sym typeface="Amnesty Trade Gothic 1"/>
              </a:rPr>
            </a:br>
            <a:r>
              <a:rPr lang="en-US" sz="2400" b="1" err="1">
                <a:solidFill>
                  <a:srgbClr val="252525"/>
                </a:solidFill>
                <a:latin typeface="+mj-lt"/>
                <a:ea typeface="Amnesty Trade Gothic 1"/>
                <a:cs typeface="Amnesty Trade Gothic 1"/>
                <a:sym typeface="Amnesty Trade Gothic 1"/>
              </a:rPr>
              <a:t>i</a:t>
            </a:r>
            <a:r>
              <a:rPr lang="en-US" sz="2400" b="1">
                <a:solidFill>
                  <a:srgbClr val="252525"/>
                </a:solidFill>
                <a:latin typeface="+mj-lt"/>
                <a:ea typeface="Amnesty Trade Gothic 1"/>
                <a:cs typeface="Amnesty Trade Gothic 1"/>
                <a:sym typeface="Amnesty Trade Gothic 1"/>
              </a:rPr>
              <a:t> kofte?</a:t>
            </a:r>
          </a:p>
        </p:txBody>
      </p:sp>
      <p:sp>
        <p:nvSpPr>
          <p:cNvPr id="9" name="Freeform 2">
            <a:extLst>
              <a:ext uri="{FF2B5EF4-FFF2-40B4-BE49-F238E27FC236}">
                <a16:creationId xmlns:a16="http://schemas.microsoft.com/office/drawing/2014/main" id="{80362A2B-7FD9-FE1A-E9D9-158DDFCCD751}"/>
              </a:ext>
            </a:extLst>
          </p:cNvPr>
          <p:cNvSpPr/>
          <p:nvPr/>
        </p:nvSpPr>
        <p:spPr>
          <a:xfrm flipH="1">
            <a:off x="4141441" y="348457"/>
            <a:ext cx="3801806" cy="2580596"/>
          </a:xfrm>
          <a:custGeom>
            <a:avLst/>
            <a:gdLst/>
            <a:ahLst/>
            <a:cxnLst/>
            <a:rect l="l" t="t" r="r" b="b"/>
            <a:pathLst>
              <a:path w="6381603" h="5030246">
                <a:moveTo>
                  <a:pt x="6381603" y="0"/>
                </a:moveTo>
                <a:lnTo>
                  <a:pt x="0" y="0"/>
                </a:lnTo>
                <a:lnTo>
                  <a:pt x="0" y="5030247"/>
                </a:lnTo>
                <a:lnTo>
                  <a:pt x="6381603" y="5030247"/>
                </a:lnTo>
                <a:lnTo>
                  <a:pt x="6381603" y="0"/>
                </a:lnTo>
                <a:close/>
              </a:path>
            </a:pathLst>
          </a:custGeom>
          <a:blipFill>
            <a:blip r:embed="rId4"/>
            <a:stretch>
              <a:fillRect l="-528" r="-528"/>
            </a:stretch>
          </a:blipFill>
        </p:spPr>
        <p:txBody>
          <a:bodyPr/>
          <a:lstStyle/>
          <a:p>
            <a:endParaRPr lang="nb-NO"/>
          </a:p>
        </p:txBody>
      </p:sp>
      <p:sp>
        <p:nvSpPr>
          <p:cNvPr id="13" name="TekstSylinder 12">
            <a:extLst>
              <a:ext uri="{FF2B5EF4-FFF2-40B4-BE49-F238E27FC236}">
                <a16:creationId xmlns:a16="http://schemas.microsoft.com/office/drawing/2014/main" id="{A571A7A6-39FE-AA71-936B-7113243EFE67}"/>
              </a:ext>
            </a:extLst>
          </p:cNvPr>
          <p:cNvSpPr txBox="1"/>
          <p:nvPr/>
        </p:nvSpPr>
        <p:spPr>
          <a:xfrm>
            <a:off x="4843993" y="1086517"/>
            <a:ext cx="3008389" cy="830997"/>
          </a:xfrm>
          <a:prstGeom prst="rect">
            <a:avLst/>
          </a:prstGeom>
          <a:noFill/>
        </p:spPr>
        <p:txBody>
          <a:bodyPr wrap="square" rtlCol="0">
            <a:spAutoFit/>
          </a:bodyPr>
          <a:lstStyle/>
          <a:p>
            <a:r>
              <a:rPr lang="en-US" sz="2400" b="1">
                <a:solidFill>
                  <a:srgbClr val="252525"/>
                </a:solidFill>
                <a:latin typeface="+mj-lt"/>
                <a:ea typeface="Amnesty Trade Gothic 1"/>
                <a:cs typeface="Amnesty Trade Gothic 1"/>
                <a:sym typeface="Amnesty Trade Gothic 1"/>
              </a:rPr>
              <a:t>Bor </a:t>
            </a:r>
            <a:r>
              <a:rPr lang="en-US" sz="2400" b="1" err="1">
                <a:solidFill>
                  <a:srgbClr val="252525"/>
                </a:solidFill>
                <a:latin typeface="+mj-lt"/>
                <a:ea typeface="Amnesty Trade Gothic 1"/>
                <a:cs typeface="Amnesty Trade Gothic 1"/>
                <a:sym typeface="Amnesty Trade Gothic 1"/>
              </a:rPr>
              <a:t>dere</a:t>
            </a:r>
            <a:r>
              <a:rPr lang="en-US" sz="2400" b="1">
                <a:solidFill>
                  <a:srgbClr val="252525"/>
                </a:solidFill>
                <a:latin typeface="+mj-lt"/>
                <a:ea typeface="Amnesty Trade Gothic 1"/>
                <a:cs typeface="Amnesty Trade Gothic 1"/>
                <a:sym typeface="Amnesty Trade Gothic 1"/>
              </a:rPr>
              <a:t> </a:t>
            </a:r>
            <a:r>
              <a:rPr lang="en-US" sz="2400" b="1" err="1">
                <a:solidFill>
                  <a:srgbClr val="252525"/>
                </a:solidFill>
                <a:latin typeface="+mj-lt"/>
                <a:ea typeface="Amnesty Trade Gothic 1"/>
                <a:cs typeface="Amnesty Trade Gothic 1"/>
                <a:sym typeface="Amnesty Trade Gothic 1"/>
              </a:rPr>
              <a:t>i</a:t>
            </a:r>
            <a:r>
              <a:rPr lang="en-US" sz="2400" b="1">
                <a:solidFill>
                  <a:srgbClr val="252525"/>
                </a:solidFill>
                <a:latin typeface="+mj-lt"/>
                <a:ea typeface="Amnesty Trade Gothic 1"/>
                <a:cs typeface="Amnesty Trade Gothic 1"/>
                <a:sym typeface="Amnesty Trade Gothic 1"/>
              </a:rPr>
              <a:t> </a:t>
            </a:r>
            <a:r>
              <a:rPr lang="en-US" sz="2400" b="1" err="1">
                <a:solidFill>
                  <a:srgbClr val="252525"/>
                </a:solidFill>
                <a:latin typeface="+mj-lt"/>
                <a:ea typeface="Amnesty Trade Gothic 1"/>
                <a:cs typeface="Amnesty Trade Gothic 1"/>
                <a:sym typeface="Amnesty Trade Gothic 1"/>
              </a:rPr>
              <a:t>lavvo</a:t>
            </a:r>
            <a:r>
              <a:rPr lang="en-US" sz="2400" b="1">
                <a:solidFill>
                  <a:srgbClr val="252525"/>
                </a:solidFill>
                <a:latin typeface="+mj-lt"/>
                <a:ea typeface="Amnesty Trade Gothic 1"/>
                <a:cs typeface="Amnesty Trade Gothic 1"/>
                <a:sym typeface="Amnesty Trade Gothic 1"/>
              </a:rPr>
              <a:t> hele </a:t>
            </a:r>
            <a:r>
              <a:rPr lang="en-US" sz="2400" b="1" err="1">
                <a:solidFill>
                  <a:srgbClr val="252525"/>
                </a:solidFill>
                <a:latin typeface="+mj-lt"/>
                <a:ea typeface="Amnesty Trade Gothic 1"/>
                <a:cs typeface="Amnesty Trade Gothic 1"/>
                <a:sym typeface="Amnesty Trade Gothic 1"/>
              </a:rPr>
              <a:t>året</a:t>
            </a:r>
            <a:r>
              <a:rPr lang="en-US" sz="2400" b="1">
                <a:solidFill>
                  <a:srgbClr val="252525"/>
                </a:solidFill>
                <a:latin typeface="+mj-lt"/>
                <a:ea typeface="Amnesty Trade Gothic 1"/>
                <a:cs typeface="Amnesty Trade Gothic 1"/>
                <a:sym typeface="Amnesty Trade Gothic 1"/>
              </a:rPr>
              <a:t>?</a:t>
            </a:r>
          </a:p>
        </p:txBody>
      </p:sp>
      <p:sp>
        <p:nvSpPr>
          <p:cNvPr id="15" name="Freeform 6">
            <a:extLst>
              <a:ext uri="{FF2B5EF4-FFF2-40B4-BE49-F238E27FC236}">
                <a16:creationId xmlns:a16="http://schemas.microsoft.com/office/drawing/2014/main" id="{31D93951-F23E-4B67-5C38-25B61FD7C6EB}"/>
              </a:ext>
            </a:extLst>
          </p:cNvPr>
          <p:cNvSpPr/>
          <p:nvPr/>
        </p:nvSpPr>
        <p:spPr>
          <a:xfrm>
            <a:off x="6909688" y="3309981"/>
            <a:ext cx="3801807" cy="2305244"/>
          </a:xfrm>
          <a:custGeom>
            <a:avLst/>
            <a:gdLst/>
            <a:ahLst/>
            <a:cxnLst/>
            <a:rect l="l" t="t" r="r" b="b"/>
            <a:pathLst>
              <a:path w="5896212" h="4599045">
                <a:moveTo>
                  <a:pt x="0" y="0"/>
                </a:moveTo>
                <a:lnTo>
                  <a:pt x="5896212" y="0"/>
                </a:lnTo>
                <a:lnTo>
                  <a:pt x="5896212" y="4599045"/>
                </a:lnTo>
                <a:lnTo>
                  <a:pt x="0" y="4599045"/>
                </a:lnTo>
                <a:lnTo>
                  <a:pt x="0" y="0"/>
                </a:lnTo>
                <a:close/>
              </a:path>
            </a:pathLst>
          </a:custGeom>
          <a:blipFill>
            <a:blip r:embed="rId4"/>
            <a:stretch>
              <a:fillRect/>
            </a:stretch>
          </a:blipFill>
        </p:spPr>
        <p:txBody>
          <a:bodyPr/>
          <a:lstStyle/>
          <a:p>
            <a:endParaRPr lang="nb-NO"/>
          </a:p>
        </p:txBody>
      </p:sp>
      <p:sp>
        <p:nvSpPr>
          <p:cNvPr id="16" name="TekstSylinder 15">
            <a:extLst>
              <a:ext uri="{FF2B5EF4-FFF2-40B4-BE49-F238E27FC236}">
                <a16:creationId xmlns:a16="http://schemas.microsoft.com/office/drawing/2014/main" id="{430ABF49-E6DE-8B98-2C03-C77F51532238}"/>
              </a:ext>
            </a:extLst>
          </p:cNvPr>
          <p:cNvSpPr txBox="1"/>
          <p:nvPr/>
        </p:nvSpPr>
        <p:spPr>
          <a:xfrm>
            <a:off x="7938611" y="3939535"/>
            <a:ext cx="1920483" cy="830997"/>
          </a:xfrm>
          <a:prstGeom prst="rect">
            <a:avLst/>
          </a:prstGeom>
          <a:noFill/>
        </p:spPr>
        <p:txBody>
          <a:bodyPr wrap="square" rtlCol="0">
            <a:spAutoFit/>
          </a:bodyPr>
          <a:lstStyle/>
          <a:p>
            <a:r>
              <a:rPr lang="en-US" sz="2400" b="1">
                <a:solidFill>
                  <a:srgbClr val="252525"/>
                </a:solidFill>
                <a:latin typeface="+mj-lt"/>
                <a:ea typeface="Amnesty Trade Gothic 1"/>
                <a:cs typeface="Amnesty Trade Gothic 1"/>
                <a:sym typeface="Amnesty Trade Gothic 1"/>
              </a:rPr>
              <a:t>Kan du ta </a:t>
            </a:r>
            <a:r>
              <a:rPr lang="en-US" sz="2400" b="1" err="1">
                <a:solidFill>
                  <a:srgbClr val="252525"/>
                </a:solidFill>
                <a:latin typeface="+mj-lt"/>
                <a:ea typeface="Amnesty Trade Gothic 1"/>
                <a:cs typeface="Amnesty Trade Gothic 1"/>
                <a:sym typeface="Amnesty Trade Gothic 1"/>
              </a:rPr>
              <a:t>en</a:t>
            </a:r>
            <a:r>
              <a:rPr lang="en-US" sz="2400" b="1">
                <a:solidFill>
                  <a:srgbClr val="252525"/>
                </a:solidFill>
                <a:latin typeface="+mj-lt"/>
                <a:ea typeface="Amnesty Trade Gothic 1"/>
                <a:cs typeface="Amnesty Trade Gothic 1"/>
                <a:sym typeface="Amnesty Trade Gothic 1"/>
              </a:rPr>
              <a:t> </a:t>
            </a:r>
            <a:r>
              <a:rPr lang="en-US" sz="2400" b="1" err="1">
                <a:solidFill>
                  <a:srgbClr val="252525"/>
                </a:solidFill>
                <a:latin typeface="+mj-lt"/>
                <a:ea typeface="Amnesty Trade Gothic 1"/>
                <a:cs typeface="Amnesty Trade Gothic 1"/>
                <a:sym typeface="Amnesty Trade Gothic 1"/>
              </a:rPr>
              <a:t>joik</a:t>
            </a:r>
            <a:r>
              <a:rPr lang="en-US" sz="2400" b="1">
                <a:solidFill>
                  <a:srgbClr val="252525"/>
                </a:solidFill>
                <a:latin typeface="+mj-lt"/>
                <a:ea typeface="Amnesty Trade Gothic 1"/>
                <a:cs typeface="Amnesty Trade Gothic 1"/>
                <a:sym typeface="Amnesty Trade Gothic 1"/>
              </a:rPr>
              <a:t>?</a:t>
            </a:r>
          </a:p>
        </p:txBody>
      </p:sp>
      <p:pic>
        <p:nvPicPr>
          <p:cNvPr id="4" name="Bilde 3">
            <a:extLst>
              <a:ext uri="{FF2B5EF4-FFF2-40B4-BE49-F238E27FC236}">
                <a16:creationId xmlns:a16="http://schemas.microsoft.com/office/drawing/2014/main" id="{D3F3C8C3-F7C2-4758-68BF-E466D87449CD}"/>
              </a:ext>
            </a:extLst>
          </p:cNvPr>
          <p:cNvPicPr>
            <a:picLocks noChangeAspect="1"/>
          </p:cNvPicPr>
          <p:nvPr/>
        </p:nvPicPr>
        <p:blipFill>
          <a:blip r:embed="rId5"/>
          <a:srcRect/>
          <a:stretch/>
        </p:blipFill>
        <p:spPr>
          <a:xfrm>
            <a:off x="10147154" y="-307934"/>
            <a:ext cx="1043628" cy="1304812"/>
          </a:xfrm>
          <a:prstGeom prst="rect">
            <a:avLst/>
          </a:prstGeom>
        </p:spPr>
      </p:pic>
    </p:spTree>
    <p:extLst>
      <p:ext uri="{BB962C8B-B14F-4D97-AF65-F5344CB8AC3E}">
        <p14:creationId xmlns:p14="http://schemas.microsoft.com/office/powerpoint/2010/main" val="185058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26C4437C-837C-C026-0D2B-63F613B6EC57}"/>
              </a:ext>
            </a:extLst>
          </p:cNvPr>
          <p:cNvSpPr/>
          <p:nvPr/>
        </p:nvSpPr>
        <p:spPr>
          <a:xfrm>
            <a:off x="3135628" y="4234116"/>
            <a:ext cx="5920740" cy="89367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8" name="TekstSylinder 7">
            <a:extLst>
              <a:ext uri="{FF2B5EF4-FFF2-40B4-BE49-F238E27FC236}">
                <a16:creationId xmlns:a16="http://schemas.microsoft.com/office/drawing/2014/main" id="{F09B8126-C1C5-6F69-FC18-47C29FB9899F}"/>
              </a:ext>
            </a:extLst>
          </p:cNvPr>
          <p:cNvSpPr txBox="1"/>
          <p:nvPr/>
        </p:nvSpPr>
        <p:spPr>
          <a:xfrm>
            <a:off x="3135628" y="4265458"/>
            <a:ext cx="5920740" cy="830997"/>
          </a:xfrm>
          <a:prstGeom prst="rect">
            <a:avLst/>
          </a:prstGeom>
          <a:noFill/>
        </p:spPr>
        <p:txBody>
          <a:bodyPr wrap="square">
            <a:spAutoFit/>
          </a:bodyPr>
          <a:lstStyle/>
          <a:p>
            <a:pPr marL="0" indent="0" algn="ctr">
              <a:lnSpc>
                <a:spcPct val="100000"/>
              </a:lnSpc>
              <a:buNone/>
            </a:pPr>
            <a:r>
              <a:rPr lang="nb-NO" sz="2400" b="1">
                <a:solidFill>
                  <a:schemeClr val="tx1"/>
                </a:solidFill>
                <a:latin typeface="Arial"/>
                <a:cs typeface="Arial"/>
              </a:rPr>
              <a:t>Hvorfor tror dere jøder ikke fikk adgang til Norge i denne perioden?</a:t>
            </a:r>
            <a:endParaRPr lang="nb-NO" sz="2400" b="1">
              <a:solidFill>
                <a:schemeClr val="tx1"/>
              </a:solidFill>
            </a:endParaRPr>
          </a:p>
        </p:txBody>
      </p:sp>
      <p:sp>
        <p:nvSpPr>
          <p:cNvPr id="13" name="TekstSylinder 12">
            <a:extLst>
              <a:ext uri="{FF2B5EF4-FFF2-40B4-BE49-F238E27FC236}">
                <a16:creationId xmlns:a16="http://schemas.microsoft.com/office/drawing/2014/main" id="{95306DE9-8AB5-D04E-C228-660B33FB5FB3}"/>
              </a:ext>
            </a:extLst>
          </p:cNvPr>
          <p:cNvSpPr txBox="1"/>
          <p:nvPr/>
        </p:nvSpPr>
        <p:spPr>
          <a:xfrm>
            <a:off x="2810961" y="2244648"/>
            <a:ext cx="6570073" cy="1569660"/>
          </a:xfrm>
          <a:prstGeom prst="rect">
            <a:avLst/>
          </a:prstGeom>
          <a:noFill/>
        </p:spPr>
        <p:txBody>
          <a:bodyPr wrap="square">
            <a:spAutoFit/>
          </a:bodyPr>
          <a:lstStyle/>
          <a:p>
            <a:pPr algn="ctr"/>
            <a:r>
              <a:rPr lang="nb-NO" sz="2400">
                <a:cs typeface="Arial"/>
              </a:rPr>
              <a:t>Visste du at i Grunnloven av 1814 var det bestemt at jøder ikke hadde adgang til riket? Det var på Henrik Wergelands initiativ at bestemmelsen ble opphevet i 1851.</a:t>
            </a:r>
            <a:endParaRPr lang="nb-NO" sz="2400"/>
          </a:p>
        </p:txBody>
      </p:sp>
      <p:sp>
        <p:nvSpPr>
          <p:cNvPr id="5" name="TekstSylinder 4">
            <a:extLst>
              <a:ext uri="{FF2B5EF4-FFF2-40B4-BE49-F238E27FC236}">
                <a16:creationId xmlns:a16="http://schemas.microsoft.com/office/drawing/2014/main" id="{C68D0F92-0C93-08BE-C555-428D5AA9FBFF}"/>
              </a:ext>
            </a:extLst>
          </p:cNvPr>
          <p:cNvSpPr txBox="1"/>
          <p:nvPr/>
        </p:nvSpPr>
        <p:spPr>
          <a:xfrm>
            <a:off x="0" y="6627168"/>
            <a:ext cx="1159808" cy="230832"/>
          </a:xfrm>
          <a:prstGeom prst="rect">
            <a:avLst/>
          </a:prstGeom>
          <a:noFill/>
        </p:spPr>
        <p:txBody>
          <a:bodyPr wrap="square">
            <a:spAutoFit/>
          </a:bodyPr>
          <a:lstStyle/>
          <a:p>
            <a:r>
              <a:rPr lang="nb-NO" sz="900" b="1">
                <a:hlinkClick r:id="rId3"/>
              </a:rPr>
              <a:t>@Banik 2019</a:t>
            </a:r>
            <a:r>
              <a:rPr lang="nb-NO" sz="900"/>
              <a:t> </a:t>
            </a:r>
          </a:p>
        </p:txBody>
      </p:sp>
      <p:pic>
        <p:nvPicPr>
          <p:cNvPr id="3" name="Bilde 2" descr="Et bilde som inneholder måne, sirkel&#10;&#10;Automatisk generert beskrivelse">
            <a:extLst>
              <a:ext uri="{FF2B5EF4-FFF2-40B4-BE49-F238E27FC236}">
                <a16:creationId xmlns:a16="http://schemas.microsoft.com/office/drawing/2014/main" id="{834CAF6A-940B-64B0-22B0-AA8F6A7F3A35}"/>
              </a:ext>
            </a:extLst>
          </p:cNvPr>
          <p:cNvPicPr/>
          <p:nvPr/>
        </p:nvPicPr>
        <p:blipFill>
          <a:blip r:embed="rId4"/>
          <a:srcRect l="80976" b="85859"/>
          <a:stretch/>
        </p:blipFill>
        <p:spPr>
          <a:xfrm>
            <a:off x="11148291" y="0"/>
            <a:ext cx="1043709" cy="969819"/>
          </a:xfrm>
          <a:prstGeom prst="rect">
            <a:avLst/>
          </a:prstGeom>
        </p:spPr>
      </p:pic>
      <p:pic>
        <p:nvPicPr>
          <p:cNvPr id="6" name="Bilde 5">
            <a:extLst>
              <a:ext uri="{FF2B5EF4-FFF2-40B4-BE49-F238E27FC236}">
                <a16:creationId xmlns:a16="http://schemas.microsoft.com/office/drawing/2014/main" id="{629F9685-4C44-86F0-E1E8-538EF59EB896}"/>
              </a:ext>
            </a:extLst>
          </p:cNvPr>
          <p:cNvPicPr>
            <a:picLocks noChangeAspect="1"/>
          </p:cNvPicPr>
          <p:nvPr/>
        </p:nvPicPr>
        <p:blipFill>
          <a:blip r:embed="rId5"/>
          <a:srcRect/>
          <a:stretch/>
        </p:blipFill>
        <p:spPr>
          <a:xfrm>
            <a:off x="10147154" y="-307934"/>
            <a:ext cx="1043628" cy="1304812"/>
          </a:xfrm>
          <a:prstGeom prst="rect">
            <a:avLst/>
          </a:prstGeom>
        </p:spPr>
      </p:pic>
    </p:spTree>
    <p:extLst>
      <p:ext uri="{BB962C8B-B14F-4D97-AF65-F5344CB8AC3E}">
        <p14:creationId xmlns:p14="http://schemas.microsoft.com/office/powerpoint/2010/main" val="400141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7A97994F-F9BE-D250-DAFF-2099F5146153}"/>
              </a:ext>
            </a:extLst>
          </p:cNvPr>
          <p:cNvSpPr/>
          <p:nvPr/>
        </p:nvSpPr>
        <p:spPr>
          <a:xfrm>
            <a:off x="2786958" y="4302083"/>
            <a:ext cx="6618081" cy="89367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8" name="TekstSylinder 7">
            <a:extLst>
              <a:ext uri="{FF2B5EF4-FFF2-40B4-BE49-F238E27FC236}">
                <a16:creationId xmlns:a16="http://schemas.microsoft.com/office/drawing/2014/main" id="{A3E782C2-2256-D0D5-D946-04E775DC333E}"/>
              </a:ext>
            </a:extLst>
          </p:cNvPr>
          <p:cNvSpPr txBox="1"/>
          <p:nvPr/>
        </p:nvSpPr>
        <p:spPr>
          <a:xfrm>
            <a:off x="2832969" y="4364765"/>
            <a:ext cx="6526060" cy="830997"/>
          </a:xfrm>
          <a:prstGeom prst="rect">
            <a:avLst/>
          </a:prstGeom>
          <a:noFill/>
        </p:spPr>
        <p:txBody>
          <a:bodyPr wrap="square">
            <a:spAutoFit/>
          </a:bodyPr>
          <a:lstStyle/>
          <a:p>
            <a:pPr algn="ctr"/>
            <a:r>
              <a:rPr lang="nb-NO" sz="2400" b="1">
                <a:cs typeface="Arial"/>
              </a:rPr>
              <a:t>Hva tror du professoren mente med denne tilbakemeldingen?</a:t>
            </a:r>
          </a:p>
        </p:txBody>
      </p:sp>
      <p:sp>
        <p:nvSpPr>
          <p:cNvPr id="9" name="TekstSylinder 8">
            <a:extLst>
              <a:ext uri="{FF2B5EF4-FFF2-40B4-BE49-F238E27FC236}">
                <a16:creationId xmlns:a16="http://schemas.microsoft.com/office/drawing/2014/main" id="{CA840257-FEAB-E02B-0474-19404AD77790}"/>
              </a:ext>
            </a:extLst>
          </p:cNvPr>
          <p:cNvSpPr txBox="1"/>
          <p:nvPr/>
        </p:nvSpPr>
        <p:spPr>
          <a:xfrm>
            <a:off x="3008452" y="2536725"/>
            <a:ext cx="6175094" cy="1200329"/>
          </a:xfrm>
          <a:prstGeom prst="rect">
            <a:avLst/>
          </a:prstGeom>
          <a:noFill/>
        </p:spPr>
        <p:txBody>
          <a:bodyPr wrap="square">
            <a:spAutoFit/>
          </a:bodyPr>
          <a:lstStyle/>
          <a:p>
            <a:pPr marL="0" indent="0" algn="ctr">
              <a:lnSpc>
                <a:spcPct val="100000"/>
              </a:lnSpc>
              <a:buNone/>
            </a:pPr>
            <a:r>
              <a:rPr lang="nb-NO" sz="2400">
                <a:solidFill>
                  <a:schemeClr val="tx1"/>
                </a:solidFill>
                <a:latin typeface="Arial"/>
                <a:cs typeface="Arial"/>
              </a:rPr>
              <a:t>«Jeg fikk en skriftlig tilbakemelding fra en professor som mente at jeg hadde et handicap som utenlandsk.»</a:t>
            </a:r>
            <a:endParaRPr lang="nb-NO" sz="2400">
              <a:solidFill>
                <a:schemeClr val="tx1"/>
              </a:solidFill>
            </a:endParaRPr>
          </a:p>
        </p:txBody>
      </p:sp>
      <p:pic>
        <p:nvPicPr>
          <p:cNvPr id="2" name="Bilde 1" descr="Et bilde som inneholder måne, sirkel&#10;&#10;Automatisk generert beskrivelse">
            <a:extLst>
              <a:ext uri="{FF2B5EF4-FFF2-40B4-BE49-F238E27FC236}">
                <a16:creationId xmlns:a16="http://schemas.microsoft.com/office/drawing/2014/main" id="{1B9CF7FB-9EF0-A8C1-4449-D99034673597}"/>
              </a:ext>
            </a:extLst>
          </p:cNvPr>
          <p:cNvPicPr/>
          <p:nvPr/>
        </p:nvPicPr>
        <p:blipFill>
          <a:blip r:embed="rId3"/>
          <a:srcRect l="80976" b="85859"/>
          <a:stretch/>
        </p:blipFill>
        <p:spPr>
          <a:xfrm>
            <a:off x="11148291" y="0"/>
            <a:ext cx="1043709" cy="969819"/>
          </a:xfrm>
          <a:prstGeom prst="rect">
            <a:avLst/>
          </a:prstGeom>
        </p:spPr>
      </p:pic>
      <p:pic>
        <p:nvPicPr>
          <p:cNvPr id="5" name="Bilde 4">
            <a:extLst>
              <a:ext uri="{FF2B5EF4-FFF2-40B4-BE49-F238E27FC236}">
                <a16:creationId xmlns:a16="http://schemas.microsoft.com/office/drawing/2014/main" id="{315FB0CC-51FF-7051-0BCE-038E2511D936}"/>
              </a:ext>
            </a:extLst>
          </p:cNvPr>
          <p:cNvPicPr>
            <a:picLocks noChangeAspect="1"/>
          </p:cNvPicPr>
          <p:nvPr/>
        </p:nvPicPr>
        <p:blipFill>
          <a:blip r:embed="rId4"/>
          <a:srcRect/>
          <a:stretch/>
        </p:blipFill>
        <p:spPr>
          <a:xfrm>
            <a:off x="10147154" y="-307934"/>
            <a:ext cx="1043628" cy="1304812"/>
          </a:xfrm>
          <a:prstGeom prst="rect">
            <a:avLst/>
          </a:prstGeom>
        </p:spPr>
      </p:pic>
    </p:spTree>
    <p:extLst>
      <p:ext uri="{BB962C8B-B14F-4D97-AF65-F5344CB8AC3E}">
        <p14:creationId xmlns:p14="http://schemas.microsoft.com/office/powerpoint/2010/main" val="302511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5" name="Rektangel: avrundede hjørner 4">
            <a:extLst>
              <a:ext uri="{FF2B5EF4-FFF2-40B4-BE49-F238E27FC236}">
                <a16:creationId xmlns:a16="http://schemas.microsoft.com/office/drawing/2014/main" id="{8F4DDB4D-EC20-E3CA-ABD5-D5E85282DEBD}"/>
              </a:ext>
            </a:extLst>
          </p:cNvPr>
          <p:cNvSpPr/>
          <p:nvPr/>
        </p:nvSpPr>
        <p:spPr>
          <a:xfrm>
            <a:off x="3303841" y="5083154"/>
            <a:ext cx="5584317" cy="478180"/>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9" name="TekstSylinder 8">
            <a:extLst>
              <a:ext uri="{FF2B5EF4-FFF2-40B4-BE49-F238E27FC236}">
                <a16:creationId xmlns:a16="http://schemas.microsoft.com/office/drawing/2014/main" id="{3A7E61BE-FD3D-BF53-F7E2-6E8C0EC8438D}"/>
              </a:ext>
            </a:extLst>
          </p:cNvPr>
          <p:cNvSpPr txBox="1"/>
          <p:nvPr/>
        </p:nvSpPr>
        <p:spPr>
          <a:xfrm>
            <a:off x="3461937" y="5083154"/>
            <a:ext cx="5268124" cy="461665"/>
          </a:xfrm>
          <a:prstGeom prst="rect">
            <a:avLst/>
          </a:prstGeom>
          <a:noFill/>
        </p:spPr>
        <p:txBody>
          <a:bodyPr wrap="square">
            <a:spAutoFit/>
          </a:bodyPr>
          <a:lstStyle/>
          <a:p>
            <a:pPr algn="ctr"/>
            <a:r>
              <a:rPr lang="nb-NO" sz="2400" b="1">
                <a:cs typeface="Arial"/>
              </a:rPr>
              <a:t>Hvordan tolker du dette utsagnet?</a:t>
            </a:r>
            <a:endParaRPr lang="nb-NO" sz="2400" b="1"/>
          </a:p>
        </p:txBody>
      </p:sp>
      <p:sp>
        <p:nvSpPr>
          <p:cNvPr id="6" name="TekstSylinder 5">
            <a:extLst>
              <a:ext uri="{FF2B5EF4-FFF2-40B4-BE49-F238E27FC236}">
                <a16:creationId xmlns:a16="http://schemas.microsoft.com/office/drawing/2014/main" id="{791E0244-A4BE-C855-CFAE-5A3A490EB7B8}"/>
              </a:ext>
            </a:extLst>
          </p:cNvPr>
          <p:cNvSpPr txBox="1"/>
          <p:nvPr/>
        </p:nvSpPr>
        <p:spPr>
          <a:xfrm>
            <a:off x="1918474" y="1432781"/>
            <a:ext cx="8355052" cy="3046988"/>
          </a:xfrm>
          <a:prstGeom prst="rect">
            <a:avLst/>
          </a:prstGeom>
          <a:noFill/>
        </p:spPr>
        <p:txBody>
          <a:bodyPr wrap="square">
            <a:spAutoFit/>
          </a:bodyPr>
          <a:lstStyle/>
          <a:p>
            <a:pPr marL="0" indent="0" algn="ctr">
              <a:lnSpc>
                <a:spcPct val="100000"/>
              </a:lnSpc>
              <a:buNone/>
            </a:pPr>
            <a:r>
              <a:rPr lang="nb-NO" sz="2400">
                <a:latin typeface="+mn-lt"/>
                <a:cs typeface="Arial"/>
              </a:rPr>
              <a:t>Uvitenhet og fordommer er forutsetningen for propaganda. Vår visjon er derfor å møte uvitenhet med kunnskap, fordommer med toleranse og ekskluderte mennesker med generøsitet. Rasisme kan og vil bli tilintetgjort</a:t>
            </a:r>
            <a:r>
              <a:rPr lang="nb-NO" sz="2400">
                <a:solidFill>
                  <a:schemeClr val="tx1"/>
                </a:solidFill>
                <a:latin typeface="+mn-lt"/>
                <a:cs typeface="Arial"/>
              </a:rPr>
              <a:t>.</a:t>
            </a:r>
          </a:p>
          <a:p>
            <a:pPr marL="0" indent="0" algn="ctr">
              <a:lnSpc>
                <a:spcPct val="100000"/>
              </a:lnSpc>
              <a:buNone/>
            </a:pPr>
            <a:endParaRPr lang="nb-NO" sz="2400">
              <a:solidFill>
                <a:schemeClr val="tx1"/>
              </a:solidFill>
              <a:latin typeface="+mn-lt"/>
              <a:cs typeface="Arial"/>
            </a:endParaRPr>
          </a:p>
          <a:p>
            <a:pPr marL="0" indent="0" algn="ctr">
              <a:lnSpc>
                <a:spcPct val="100000"/>
              </a:lnSpc>
              <a:buNone/>
            </a:pPr>
            <a:endParaRPr lang="nb-NO" sz="2400">
              <a:solidFill>
                <a:schemeClr val="tx1"/>
              </a:solidFill>
              <a:latin typeface="+mn-lt"/>
              <a:cs typeface="Arial"/>
            </a:endParaRPr>
          </a:p>
          <a:p>
            <a:pPr marL="0" indent="0" algn="ctr">
              <a:lnSpc>
                <a:spcPct val="100000"/>
              </a:lnSpc>
              <a:buNone/>
            </a:pPr>
            <a:r>
              <a:rPr lang="nb-NO" sz="2400">
                <a:solidFill>
                  <a:schemeClr val="tx1"/>
                </a:solidFill>
                <a:latin typeface="+mn-lt"/>
                <a:cs typeface="Arial"/>
              </a:rPr>
              <a:t>– Kofi Annan, FNs tidligere generalsekretær</a:t>
            </a:r>
          </a:p>
          <a:p>
            <a:pPr marL="0" indent="0" algn="ctr">
              <a:lnSpc>
                <a:spcPct val="100000"/>
              </a:lnSpc>
              <a:buNone/>
            </a:pPr>
            <a:r>
              <a:rPr lang="nb-NO" sz="2400">
                <a:cs typeface="Arial"/>
              </a:rPr>
              <a:t>(norsk oversettelse) </a:t>
            </a:r>
            <a:endParaRPr lang="nb-NO" sz="2400">
              <a:solidFill>
                <a:schemeClr val="tx1"/>
              </a:solidFill>
              <a:latin typeface="+mn-lt"/>
              <a:cs typeface="Arial"/>
            </a:endParaRPr>
          </a:p>
        </p:txBody>
      </p:sp>
      <p:sp>
        <p:nvSpPr>
          <p:cNvPr id="13" name="TekstSylinder 12">
            <a:extLst>
              <a:ext uri="{FF2B5EF4-FFF2-40B4-BE49-F238E27FC236}">
                <a16:creationId xmlns:a16="http://schemas.microsoft.com/office/drawing/2014/main" id="{924B7809-A0D4-A409-C974-F09F8D36F75E}"/>
              </a:ext>
            </a:extLst>
          </p:cNvPr>
          <p:cNvSpPr txBox="1"/>
          <p:nvPr/>
        </p:nvSpPr>
        <p:spPr>
          <a:xfrm>
            <a:off x="0" y="6627168"/>
            <a:ext cx="1021976" cy="230832"/>
          </a:xfrm>
          <a:prstGeom prst="rect">
            <a:avLst/>
          </a:prstGeom>
          <a:noFill/>
        </p:spPr>
        <p:txBody>
          <a:bodyPr wrap="square">
            <a:spAutoFit/>
          </a:bodyPr>
          <a:lstStyle/>
          <a:p>
            <a:r>
              <a:rPr lang="en-US" sz="900" b="1">
                <a:hlinkClick r:id="rId3"/>
              </a:rPr>
              <a:t>@FN</a:t>
            </a:r>
            <a:endParaRPr lang="nb-NO" sz="900" b="1"/>
          </a:p>
        </p:txBody>
      </p:sp>
      <p:pic>
        <p:nvPicPr>
          <p:cNvPr id="2" name="Bilde 1" descr="Et bilde som inneholder måne, sirkel&#10;&#10;Automatisk generert beskrivelse">
            <a:extLst>
              <a:ext uri="{FF2B5EF4-FFF2-40B4-BE49-F238E27FC236}">
                <a16:creationId xmlns:a16="http://schemas.microsoft.com/office/drawing/2014/main" id="{5E13A053-DC45-3250-2BE9-799542136B2E}"/>
              </a:ext>
            </a:extLst>
          </p:cNvPr>
          <p:cNvPicPr/>
          <p:nvPr/>
        </p:nvPicPr>
        <p:blipFill>
          <a:blip r:embed="rId4"/>
          <a:srcRect l="80976" b="85859"/>
          <a:stretch/>
        </p:blipFill>
        <p:spPr>
          <a:xfrm>
            <a:off x="11148291" y="0"/>
            <a:ext cx="1043709" cy="969819"/>
          </a:xfrm>
          <a:prstGeom prst="rect">
            <a:avLst/>
          </a:prstGeom>
        </p:spPr>
      </p:pic>
      <p:pic>
        <p:nvPicPr>
          <p:cNvPr id="4" name="Bilde 3">
            <a:extLst>
              <a:ext uri="{FF2B5EF4-FFF2-40B4-BE49-F238E27FC236}">
                <a16:creationId xmlns:a16="http://schemas.microsoft.com/office/drawing/2014/main" id="{040CDAFE-2BD0-1593-3867-BBBBF58CE243}"/>
              </a:ext>
            </a:extLst>
          </p:cNvPr>
          <p:cNvPicPr>
            <a:picLocks noChangeAspect="1"/>
          </p:cNvPicPr>
          <p:nvPr/>
        </p:nvPicPr>
        <p:blipFill>
          <a:blip r:embed="rId5"/>
          <a:srcRect/>
          <a:stretch/>
        </p:blipFill>
        <p:spPr>
          <a:xfrm>
            <a:off x="10147154" y="-307934"/>
            <a:ext cx="1043628" cy="1304812"/>
          </a:xfrm>
          <a:prstGeom prst="rect">
            <a:avLst/>
          </a:prstGeom>
        </p:spPr>
      </p:pic>
    </p:spTree>
    <p:extLst>
      <p:ext uri="{BB962C8B-B14F-4D97-AF65-F5344CB8AC3E}">
        <p14:creationId xmlns:p14="http://schemas.microsoft.com/office/powerpoint/2010/main" val="2242964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pic>
        <p:nvPicPr>
          <p:cNvPr id="2" name="Bilde 1" descr="Et bilde som inneholder måne, sirkel&#10;&#10;Automatisk generert beskrivelse">
            <a:extLst>
              <a:ext uri="{FF2B5EF4-FFF2-40B4-BE49-F238E27FC236}">
                <a16:creationId xmlns:a16="http://schemas.microsoft.com/office/drawing/2014/main" id="{B6AD5EEA-1B94-4D0E-D4E6-4090EA2B188B}"/>
              </a:ext>
            </a:extLst>
          </p:cNvPr>
          <p:cNvPicPr/>
          <p:nvPr/>
        </p:nvPicPr>
        <p:blipFill>
          <a:blip r:embed="rId3"/>
          <a:srcRect l="80976" b="85859"/>
          <a:stretch/>
        </p:blipFill>
        <p:spPr>
          <a:xfrm>
            <a:off x="11148291" y="0"/>
            <a:ext cx="1043709" cy="969819"/>
          </a:xfrm>
          <a:prstGeom prst="rect">
            <a:avLst/>
          </a:prstGeom>
        </p:spPr>
      </p:pic>
      <p:sp>
        <p:nvSpPr>
          <p:cNvPr id="3" name="TekstSylinder 2">
            <a:extLst>
              <a:ext uri="{FF2B5EF4-FFF2-40B4-BE49-F238E27FC236}">
                <a16:creationId xmlns:a16="http://schemas.microsoft.com/office/drawing/2014/main" id="{AB430424-90B2-571D-8C2C-15C37E49DA9A}"/>
              </a:ext>
            </a:extLst>
          </p:cNvPr>
          <p:cNvSpPr txBox="1"/>
          <p:nvPr/>
        </p:nvSpPr>
        <p:spPr>
          <a:xfrm>
            <a:off x="4313396" y="2997666"/>
            <a:ext cx="3565208" cy="1323439"/>
          </a:xfrm>
          <a:prstGeom prst="rect">
            <a:avLst/>
          </a:prstGeom>
          <a:noFill/>
        </p:spPr>
        <p:txBody>
          <a:bodyPr wrap="square">
            <a:spAutoFit/>
          </a:bodyPr>
          <a:lstStyle/>
          <a:p>
            <a:pPr algn="ctr"/>
            <a:r>
              <a:rPr lang="nb-NO" sz="4000" b="1">
                <a:solidFill>
                  <a:schemeClr val="tx1"/>
                </a:solidFill>
                <a:latin typeface="Arial Narrow" panose="020B0606020202030204" pitchFamily="34" charset="0"/>
              </a:rPr>
              <a:t>En verden uten</a:t>
            </a:r>
            <a:br>
              <a:rPr lang="nb-NO" sz="4000" b="1">
                <a:solidFill>
                  <a:schemeClr val="tx1"/>
                </a:solidFill>
                <a:latin typeface="Arial Narrow" panose="020B0606020202030204" pitchFamily="34" charset="0"/>
              </a:rPr>
            </a:br>
            <a:r>
              <a:rPr lang="nb-NO" sz="4000" b="1">
                <a:solidFill>
                  <a:schemeClr val="tx1"/>
                </a:solidFill>
                <a:latin typeface="Arial Narrow" panose="020B0606020202030204" pitchFamily="34" charset="0"/>
              </a:rPr>
              <a:t>rasisme er mulig</a:t>
            </a:r>
          </a:p>
        </p:txBody>
      </p:sp>
      <p:sp>
        <p:nvSpPr>
          <p:cNvPr id="4" name="Rektangel: avrundede hjørner 3">
            <a:extLst>
              <a:ext uri="{FF2B5EF4-FFF2-40B4-BE49-F238E27FC236}">
                <a16:creationId xmlns:a16="http://schemas.microsoft.com/office/drawing/2014/main" id="{F6C6F772-A4AC-D290-9329-8AA42EA3D0D5}"/>
              </a:ext>
            </a:extLst>
          </p:cNvPr>
          <p:cNvSpPr/>
          <p:nvPr/>
        </p:nvSpPr>
        <p:spPr>
          <a:xfrm>
            <a:off x="4863402" y="2245289"/>
            <a:ext cx="2465196" cy="467369"/>
          </a:xfrm>
          <a:prstGeom prst="roundRect">
            <a:avLst/>
          </a:prstGeom>
          <a:solidFill>
            <a:srgbClr val="FFFF1D"/>
          </a:solidFill>
          <a:ln>
            <a:solidFill>
              <a:srgbClr val="FFFF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b-NO" sz="3200" b="1">
                <a:solidFill>
                  <a:schemeClr val="tx1"/>
                </a:solidFill>
              </a:rPr>
              <a:t>Påstand</a:t>
            </a:r>
          </a:p>
        </p:txBody>
      </p:sp>
    </p:spTree>
    <p:extLst>
      <p:ext uri="{BB962C8B-B14F-4D97-AF65-F5344CB8AC3E}">
        <p14:creationId xmlns:p14="http://schemas.microsoft.com/office/powerpoint/2010/main" val="1204449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2" name="Rektangel: avrundede hjørner 1">
            <a:extLst>
              <a:ext uri="{FF2B5EF4-FFF2-40B4-BE49-F238E27FC236}">
                <a16:creationId xmlns:a16="http://schemas.microsoft.com/office/drawing/2014/main" id="{69911BB4-BD7A-3900-264B-721B629A5E58}"/>
              </a:ext>
            </a:extLst>
          </p:cNvPr>
          <p:cNvSpPr/>
          <p:nvPr/>
        </p:nvSpPr>
        <p:spPr>
          <a:xfrm>
            <a:off x="4012441" y="2268529"/>
            <a:ext cx="4258101" cy="769442"/>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sp>
        <p:nvSpPr>
          <p:cNvPr id="7" name="TekstSylinder 6">
            <a:extLst>
              <a:ext uri="{FF2B5EF4-FFF2-40B4-BE49-F238E27FC236}">
                <a16:creationId xmlns:a16="http://schemas.microsoft.com/office/drawing/2014/main" id="{DBF67DFF-2C97-9C02-5E5E-171CCA46F517}"/>
              </a:ext>
            </a:extLst>
          </p:cNvPr>
          <p:cNvSpPr txBox="1"/>
          <p:nvPr/>
        </p:nvSpPr>
        <p:spPr>
          <a:xfrm>
            <a:off x="3506163" y="2278654"/>
            <a:ext cx="5309754" cy="769441"/>
          </a:xfrm>
          <a:prstGeom prst="rect">
            <a:avLst/>
          </a:prstGeom>
          <a:noFill/>
        </p:spPr>
        <p:txBody>
          <a:bodyPr wrap="square">
            <a:spAutoFit/>
          </a:bodyPr>
          <a:lstStyle/>
          <a:p>
            <a:pPr algn="ctr"/>
            <a:r>
              <a:rPr lang="nb-NO" sz="4400" b="1">
                <a:solidFill>
                  <a:schemeClr val="tx1"/>
                </a:solidFill>
                <a:latin typeface="Arial Narrow" panose="020B0606020202030204" pitchFamily="34" charset="0"/>
              </a:rPr>
              <a:t>OPPSUMMERING</a:t>
            </a:r>
            <a:endParaRPr lang="nb-NO" sz="4400" b="1">
              <a:latin typeface="Arial Narrow" panose="020B0606020202030204" pitchFamily="34" charset="0"/>
            </a:endParaRPr>
          </a:p>
        </p:txBody>
      </p:sp>
      <p:pic>
        <p:nvPicPr>
          <p:cNvPr id="3" name="Bilde 2" descr="Et bilde som inneholder måne, sirkel&#10;&#10;Automatisk generert beskrivelse">
            <a:extLst>
              <a:ext uri="{FF2B5EF4-FFF2-40B4-BE49-F238E27FC236}">
                <a16:creationId xmlns:a16="http://schemas.microsoft.com/office/drawing/2014/main" id="{8269B33C-E401-B091-2F83-BD8AA65288CF}"/>
              </a:ext>
            </a:extLst>
          </p:cNvPr>
          <p:cNvPicPr/>
          <p:nvPr/>
        </p:nvPicPr>
        <p:blipFill>
          <a:blip r:embed="rId3"/>
          <a:srcRect l="80976" b="85859"/>
          <a:stretch/>
        </p:blipFill>
        <p:spPr>
          <a:xfrm>
            <a:off x="11148291" y="0"/>
            <a:ext cx="1043709" cy="969819"/>
          </a:xfrm>
          <a:prstGeom prst="rect">
            <a:avLst/>
          </a:prstGeom>
        </p:spPr>
      </p:pic>
      <p:pic>
        <p:nvPicPr>
          <p:cNvPr id="4" name="Picture 2" descr="Et bilde som inneholder tekst, Font, Grafikk, skjermbilde&#10;&#10;KI-generert innhold kan være feil.">
            <a:extLst>
              <a:ext uri="{FF2B5EF4-FFF2-40B4-BE49-F238E27FC236}">
                <a16:creationId xmlns:a16="http://schemas.microsoft.com/office/drawing/2014/main" id="{819F801F-96A4-18E1-60EF-ECC5FFDEA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95" y="247664"/>
            <a:ext cx="1759472" cy="1444309"/>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descr="Et bilde som inneholder tekst, mann, Menneskeansikt, klær&#10;&#10;KI-generert innhold kan være feil.">
            <a:extLst>
              <a:ext uri="{FF2B5EF4-FFF2-40B4-BE49-F238E27FC236}">
                <a16:creationId xmlns:a16="http://schemas.microsoft.com/office/drawing/2014/main" id="{4EEBDCBB-FDF3-33EA-77E1-FC3C3C211BD9}"/>
              </a:ext>
            </a:extLst>
          </p:cNvPr>
          <p:cNvPicPr>
            <a:picLocks noChangeAspect="1"/>
          </p:cNvPicPr>
          <p:nvPr/>
        </p:nvPicPr>
        <p:blipFill>
          <a:blip r:embed="rId5"/>
          <a:srcRect l="52179" t="75206"/>
          <a:stretch/>
        </p:blipFill>
        <p:spPr>
          <a:xfrm>
            <a:off x="7171362" y="3163767"/>
            <a:ext cx="5037505" cy="3694234"/>
          </a:xfrm>
          <a:prstGeom prst="rect">
            <a:avLst/>
          </a:prstGeom>
        </p:spPr>
      </p:pic>
      <p:pic>
        <p:nvPicPr>
          <p:cNvPr id="8" name="Bilde 7" descr="Et bilde som inneholder tekst, mann, Menneskeansikt, klær&#10;&#10;KI-generert innhold kan være feil.">
            <a:extLst>
              <a:ext uri="{FF2B5EF4-FFF2-40B4-BE49-F238E27FC236}">
                <a16:creationId xmlns:a16="http://schemas.microsoft.com/office/drawing/2014/main" id="{F0D9C861-CFA0-1585-35A9-A45FC289DB49}"/>
              </a:ext>
            </a:extLst>
          </p:cNvPr>
          <p:cNvPicPr>
            <a:picLocks noChangeAspect="1"/>
          </p:cNvPicPr>
          <p:nvPr/>
        </p:nvPicPr>
        <p:blipFill>
          <a:blip r:embed="rId5"/>
          <a:srcRect t="75206" r="47669"/>
          <a:stretch/>
        </p:blipFill>
        <p:spPr>
          <a:xfrm>
            <a:off x="1" y="3299688"/>
            <a:ext cx="5309754" cy="3558311"/>
          </a:xfrm>
          <a:prstGeom prst="rect">
            <a:avLst/>
          </a:prstGeom>
        </p:spPr>
      </p:pic>
    </p:spTree>
    <p:extLst>
      <p:ext uri="{BB962C8B-B14F-4D97-AF65-F5344CB8AC3E}">
        <p14:creationId xmlns:p14="http://schemas.microsoft.com/office/powerpoint/2010/main" val="159207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32E9FC1-1C61-BDD9-B4D1-2245880459D9}"/>
              </a:ext>
            </a:extLst>
          </p:cNvPr>
          <p:cNvSpPr txBox="1"/>
          <p:nvPr/>
        </p:nvSpPr>
        <p:spPr>
          <a:xfrm>
            <a:off x="1134568" y="2363004"/>
            <a:ext cx="5176080" cy="2677656"/>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nb-NO" sz="2800">
                <a:solidFill>
                  <a:schemeClr val="tx1"/>
                </a:solidFill>
                <a:latin typeface="+mj-lt"/>
              </a:rPr>
              <a:t>Hva er en dialog?</a:t>
            </a:r>
          </a:p>
          <a:p>
            <a:endParaRPr lang="nb-NO" sz="2800">
              <a:latin typeface="+mj-lt"/>
              <a:cs typeface="Arial" panose="020B0604020202020204"/>
            </a:endParaRPr>
          </a:p>
          <a:p>
            <a:pPr marL="342900" indent="-342900">
              <a:buFont typeface="Arial" panose="020B0604020202020204" pitchFamily="34" charset="0"/>
              <a:buChar char="•"/>
            </a:pPr>
            <a:r>
              <a:rPr lang="nb-NO" sz="2800">
                <a:solidFill>
                  <a:schemeClr val="tx1"/>
                </a:solidFill>
                <a:latin typeface="+mj-lt"/>
              </a:rPr>
              <a:t>Hva er målet med dialogen?</a:t>
            </a:r>
          </a:p>
          <a:p>
            <a:endParaRPr lang="nb-NO" sz="2800">
              <a:latin typeface="+mj-lt"/>
              <a:cs typeface="Arial"/>
            </a:endParaRPr>
          </a:p>
          <a:p>
            <a:pPr marL="342900" indent="-342900">
              <a:buFont typeface="Arial" panose="020B0604020202020204" pitchFamily="34" charset="0"/>
              <a:buChar char="•"/>
            </a:pPr>
            <a:r>
              <a:rPr lang="nb-NO" sz="2800">
                <a:solidFill>
                  <a:schemeClr val="tx1"/>
                </a:solidFill>
                <a:latin typeface="+mj-lt"/>
              </a:rPr>
              <a:t>Hva er viktig for oss å huske på i en dialog? </a:t>
            </a:r>
          </a:p>
        </p:txBody>
      </p:sp>
      <p:sp>
        <p:nvSpPr>
          <p:cNvPr id="5" name="Rektangel: avrundede hjørner 4">
            <a:extLst>
              <a:ext uri="{FF2B5EF4-FFF2-40B4-BE49-F238E27FC236}">
                <a16:creationId xmlns:a16="http://schemas.microsoft.com/office/drawing/2014/main" id="{1F112A0B-43B1-6F6C-E2E0-651F7267AFEA}"/>
              </a:ext>
            </a:extLst>
          </p:cNvPr>
          <p:cNvSpPr/>
          <p:nvPr/>
        </p:nvSpPr>
        <p:spPr>
          <a:xfrm>
            <a:off x="797919" y="1172537"/>
            <a:ext cx="4862800" cy="833954"/>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nSpc>
                <a:spcPct val="100000"/>
              </a:lnSpc>
            </a:pPr>
            <a:r>
              <a:rPr lang="nb-NO" sz="4000" b="1">
                <a:solidFill>
                  <a:schemeClr val="tx1"/>
                </a:solidFill>
                <a:latin typeface="Arial Narrow"/>
              </a:rPr>
              <a:t>DEN GODE DIALOGEN</a:t>
            </a:r>
          </a:p>
        </p:txBody>
      </p:sp>
      <p:pic>
        <p:nvPicPr>
          <p:cNvPr id="6" name="Bilde 4" descr="Et bilde som inneholder måne, sirkel&#10;&#10;Automatisk generert beskrivelse">
            <a:extLst>
              <a:ext uri="{FF2B5EF4-FFF2-40B4-BE49-F238E27FC236}">
                <a16:creationId xmlns:a16="http://schemas.microsoft.com/office/drawing/2014/main" id="{BA0D9EEE-D67B-D535-90CF-7CBB6B8FF88A}"/>
              </a:ext>
            </a:extLst>
          </p:cNvPr>
          <p:cNvPicPr>
            <a:picLocks noGrp="1" noRot="1" noMove="1" noResize="1" noEditPoints="1" noAdjustHandles="1" noChangeArrowheads="1" noChangeShapeType="1" noCrop="1"/>
          </p:cNvPicPr>
          <p:nvPr/>
        </p:nvPicPr>
        <p:blipFill>
          <a:blip r:embed="rId3"/>
          <a:srcRect l="80976" b="85859"/>
          <a:stretch/>
        </p:blipFill>
        <p:spPr>
          <a:xfrm>
            <a:off x="11148291" y="0"/>
            <a:ext cx="1043709" cy="969819"/>
          </a:xfrm>
          <a:prstGeom prst="rect">
            <a:avLst/>
          </a:prstGeom>
        </p:spPr>
      </p:pic>
      <p:sp>
        <p:nvSpPr>
          <p:cNvPr id="3" name="Freeform 2">
            <a:extLst>
              <a:ext uri="{FF2B5EF4-FFF2-40B4-BE49-F238E27FC236}">
                <a16:creationId xmlns:a16="http://schemas.microsoft.com/office/drawing/2014/main" id="{F1CAB3B6-2AB1-1FE8-103D-C4061CB1A74F}"/>
              </a:ext>
            </a:extLst>
          </p:cNvPr>
          <p:cNvSpPr/>
          <p:nvPr/>
        </p:nvSpPr>
        <p:spPr>
          <a:xfrm flipH="1">
            <a:off x="7674427" y="1578430"/>
            <a:ext cx="3252375" cy="2177939"/>
          </a:xfrm>
          <a:custGeom>
            <a:avLst/>
            <a:gdLst/>
            <a:ahLst/>
            <a:cxnLst/>
            <a:rect l="l" t="t" r="r" b="b"/>
            <a:pathLst>
              <a:path w="6381603" h="5030246">
                <a:moveTo>
                  <a:pt x="6381603" y="0"/>
                </a:moveTo>
                <a:lnTo>
                  <a:pt x="0" y="0"/>
                </a:lnTo>
                <a:lnTo>
                  <a:pt x="0" y="5030247"/>
                </a:lnTo>
                <a:lnTo>
                  <a:pt x="6381603" y="5030247"/>
                </a:lnTo>
                <a:lnTo>
                  <a:pt x="6381603" y="0"/>
                </a:lnTo>
                <a:close/>
              </a:path>
            </a:pathLst>
          </a:custGeom>
          <a:blipFill>
            <a:blip r:embed="rId4"/>
            <a:stretch>
              <a:fillRect l="-528" r="-528"/>
            </a:stretch>
          </a:blipFill>
        </p:spPr>
        <p:txBody>
          <a:bodyPr/>
          <a:lstStyle/>
          <a:p>
            <a:endParaRPr lang="nb-NO"/>
          </a:p>
        </p:txBody>
      </p:sp>
      <p:sp>
        <p:nvSpPr>
          <p:cNvPr id="7" name="Freeform 6">
            <a:extLst>
              <a:ext uri="{FF2B5EF4-FFF2-40B4-BE49-F238E27FC236}">
                <a16:creationId xmlns:a16="http://schemas.microsoft.com/office/drawing/2014/main" id="{63E18DE4-1479-0191-7550-63EDA85381C7}"/>
              </a:ext>
            </a:extLst>
          </p:cNvPr>
          <p:cNvSpPr/>
          <p:nvPr/>
        </p:nvSpPr>
        <p:spPr>
          <a:xfrm>
            <a:off x="8333262" y="3990553"/>
            <a:ext cx="2593541" cy="1621248"/>
          </a:xfrm>
          <a:custGeom>
            <a:avLst/>
            <a:gdLst/>
            <a:ahLst/>
            <a:cxnLst/>
            <a:rect l="l" t="t" r="r" b="b"/>
            <a:pathLst>
              <a:path w="5896212" h="4599045">
                <a:moveTo>
                  <a:pt x="0" y="0"/>
                </a:moveTo>
                <a:lnTo>
                  <a:pt x="5896212" y="0"/>
                </a:lnTo>
                <a:lnTo>
                  <a:pt x="5896212" y="4599045"/>
                </a:lnTo>
                <a:lnTo>
                  <a:pt x="0" y="4599045"/>
                </a:lnTo>
                <a:lnTo>
                  <a:pt x="0" y="0"/>
                </a:lnTo>
                <a:close/>
              </a:path>
            </a:pathLst>
          </a:custGeom>
          <a:blipFill>
            <a:blip r:embed="rId4"/>
            <a:stretch>
              <a:fillRect/>
            </a:stretch>
          </a:blipFill>
        </p:spPr>
        <p:txBody>
          <a:bodyPr/>
          <a:lstStyle/>
          <a:p>
            <a:endParaRPr lang="nb-NO"/>
          </a:p>
        </p:txBody>
      </p:sp>
    </p:spTree>
    <p:extLst>
      <p:ext uri="{BB962C8B-B14F-4D97-AF65-F5344CB8AC3E}">
        <p14:creationId xmlns:p14="http://schemas.microsoft.com/office/powerpoint/2010/main" val="308970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FFFEF0"/>
        </a:solidFill>
        <a:effectLst/>
      </p:bgPr>
    </p:bg>
    <p:spTree>
      <p:nvGrpSpPr>
        <p:cNvPr id="1" name=""/>
        <p:cNvGrpSpPr/>
        <p:nvPr/>
      </p:nvGrpSpPr>
      <p:grpSpPr>
        <a:xfrm>
          <a:off x="0" y="0"/>
          <a:ext cx="0" cy="0"/>
          <a:chOff x="0" y="0"/>
          <a:chExt cx="0" cy="0"/>
        </a:xfrm>
      </p:grpSpPr>
      <p:pic>
        <p:nvPicPr>
          <p:cNvPr id="2" name="Bilde 1" descr="Et bilde som inneholder tekst, Font, Grafikk, grafisk design&#10;&#10;Automatisk generert beskrivelse">
            <a:extLst>
              <a:ext uri="{FF2B5EF4-FFF2-40B4-BE49-F238E27FC236}">
                <a16:creationId xmlns:a16="http://schemas.microsoft.com/office/drawing/2014/main" id="{D1AC64DB-F82F-AF33-F229-A22270A196EA}"/>
              </a:ext>
            </a:extLst>
          </p:cNvPr>
          <p:cNvPicPr>
            <a:picLocks noChangeAspect="1"/>
          </p:cNvPicPr>
          <p:nvPr/>
        </p:nvPicPr>
        <p:blipFill>
          <a:blip r:embed="rId3"/>
          <a:stretch>
            <a:fillRect/>
          </a:stretch>
        </p:blipFill>
        <p:spPr>
          <a:xfrm>
            <a:off x="10759338" y="6251086"/>
            <a:ext cx="1432661" cy="606914"/>
          </a:xfrm>
          <a:prstGeom prst="rect">
            <a:avLst/>
          </a:prstGeom>
        </p:spPr>
      </p:pic>
      <p:pic>
        <p:nvPicPr>
          <p:cNvPr id="6" name="Bilde 5" descr="Et bilde som inneholder måne, sirkel&#10;&#10;Automatisk generert beskrivelse">
            <a:extLst>
              <a:ext uri="{FF2B5EF4-FFF2-40B4-BE49-F238E27FC236}">
                <a16:creationId xmlns:a16="http://schemas.microsoft.com/office/drawing/2014/main" id="{2836769D-8F7C-4AC6-83B2-AE417C9FB88F}"/>
              </a:ext>
            </a:extLst>
          </p:cNvPr>
          <p:cNvPicPr/>
          <p:nvPr/>
        </p:nvPicPr>
        <p:blipFill>
          <a:blip r:embed="rId4"/>
          <a:srcRect l="80976" b="85859"/>
          <a:stretch/>
        </p:blipFill>
        <p:spPr>
          <a:xfrm>
            <a:off x="11148291" y="0"/>
            <a:ext cx="1043709" cy="969819"/>
          </a:xfrm>
          <a:prstGeom prst="rect">
            <a:avLst/>
          </a:prstGeom>
        </p:spPr>
      </p:pic>
      <p:sp>
        <p:nvSpPr>
          <p:cNvPr id="3" name="Rektangel: avrundede hjørner 2">
            <a:extLst>
              <a:ext uri="{FF2B5EF4-FFF2-40B4-BE49-F238E27FC236}">
                <a16:creationId xmlns:a16="http://schemas.microsoft.com/office/drawing/2014/main" id="{C6E4E196-56F6-B8B2-7BEA-010033664180}"/>
              </a:ext>
            </a:extLst>
          </p:cNvPr>
          <p:cNvSpPr/>
          <p:nvPr/>
        </p:nvSpPr>
        <p:spPr>
          <a:xfrm>
            <a:off x="967285" y="615713"/>
            <a:ext cx="7986592" cy="55275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r>
              <a:rPr lang="nb-NO" sz="3600" b="1">
                <a:solidFill>
                  <a:schemeClr val="tx1"/>
                </a:solidFill>
              </a:rPr>
              <a:t>Nyttige lenker og telefonnummer</a:t>
            </a:r>
          </a:p>
        </p:txBody>
      </p:sp>
      <p:sp>
        <p:nvSpPr>
          <p:cNvPr id="4" name="TekstSylinder 3">
            <a:extLst>
              <a:ext uri="{FF2B5EF4-FFF2-40B4-BE49-F238E27FC236}">
                <a16:creationId xmlns:a16="http://schemas.microsoft.com/office/drawing/2014/main" id="{9E0B0852-16DF-25E5-A87F-B9E4BB5CAC7C}"/>
              </a:ext>
            </a:extLst>
          </p:cNvPr>
          <p:cNvSpPr txBox="1"/>
          <p:nvPr/>
        </p:nvSpPr>
        <p:spPr>
          <a:xfrm>
            <a:off x="967285" y="1410195"/>
            <a:ext cx="9352372" cy="4832092"/>
          </a:xfrm>
          <a:prstGeom prst="rect">
            <a:avLst/>
          </a:prstGeom>
          <a:noFill/>
        </p:spPr>
        <p:txBody>
          <a:bodyPr wrap="square" rtlCol="0">
            <a:spAutoFit/>
          </a:bodyPr>
          <a:lstStyle/>
          <a:p>
            <a:r>
              <a:rPr lang="nb-NO" sz="1400" b="1"/>
              <a:t>Likestillings- og diskrimineringsombudet:</a:t>
            </a:r>
          </a:p>
          <a:p>
            <a:pPr marL="171578" indent="-171578">
              <a:buFontTx/>
              <a:buChar char="-"/>
            </a:pPr>
            <a:r>
              <a:rPr lang="nb-NO" sz="1400"/>
              <a:t>Gratis veiledning til alle som har spørsmål om diskriminering. Gir veiledning om regelverk, innspill til hvordan en kan løse saken på egen hånd eller sette en i kontakt med riktig instans dersom de ikke er de rette til å hjelpe. </a:t>
            </a:r>
          </a:p>
          <a:p>
            <a:pPr marL="171578" indent="-171578">
              <a:buFontTx/>
              <a:buChar char="-"/>
            </a:pPr>
            <a:r>
              <a:rPr lang="nb-NO" sz="1400"/>
              <a:t>23 15 73 00</a:t>
            </a:r>
          </a:p>
          <a:p>
            <a:endParaRPr lang="nb-NO" sz="1400"/>
          </a:p>
          <a:p>
            <a:r>
              <a:rPr lang="nb-NO" sz="1400" b="1"/>
              <a:t>Antirasistisk senter:</a:t>
            </a:r>
          </a:p>
          <a:p>
            <a:pPr marL="171578" indent="-171578">
              <a:buFontTx/>
              <a:buChar char="-"/>
            </a:pPr>
            <a:r>
              <a:rPr lang="nb-NO" sz="1400"/>
              <a:t>Meld fra om rasisme og diskriminering</a:t>
            </a:r>
          </a:p>
          <a:p>
            <a:pPr marL="171578" indent="-171578">
              <a:buFontTx/>
              <a:buChar char="-"/>
            </a:pPr>
            <a:r>
              <a:rPr lang="nb-NO" sz="1400"/>
              <a:t>https://antirasistisk.no/meld-fra-om-rasisme/  </a:t>
            </a:r>
          </a:p>
          <a:p>
            <a:endParaRPr lang="nb-NO" sz="1400"/>
          </a:p>
          <a:p>
            <a:r>
              <a:rPr lang="nb-NO" sz="1400" b="1" err="1"/>
              <a:t>Sidetmedord</a:t>
            </a:r>
            <a:r>
              <a:rPr lang="nb-NO" sz="1400" b="1"/>
              <a:t>:</a:t>
            </a:r>
          </a:p>
          <a:p>
            <a:pPr marL="171578" indent="-171578">
              <a:buFontTx/>
              <a:buChar char="-"/>
            </a:pPr>
            <a:r>
              <a:rPr lang="nb-NO" sz="1400"/>
              <a:t>Gratis og døgnåpen tjeneste for ungdommer som trenger noen å snakke med. Lavterskel for å chatte på siden eller ringe for en prat. </a:t>
            </a:r>
          </a:p>
          <a:p>
            <a:pPr marL="171578" indent="-171578">
              <a:buFontTx/>
              <a:buChar char="-"/>
            </a:pPr>
            <a:r>
              <a:rPr lang="nb-NO" sz="1400"/>
              <a:t>116 123</a:t>
            </a:r>
          </a:p>
          <a:p>
            <a:pPr marL="171578" indent="-171578">
              <a:buFontTx/>
              <a:buChar char="-"/>
            </a:pPr>
            <a:endParaRPr lang="nb-NO" sz="1400"/>
          </a:p>
          <a:p>
            <a:r>
              <a:rPr lang="nb-NO" sz="1400" b="1"/>
              <a:t>Ungdomstelefonen:</a:t>
            </a:r>
          </a:p>
          <a:p>
            <a:pPr marL="171578" indent="-171578">
              <a:buFontTx/>
              <a:buChar char="-"/>
            </a:pPr>
            <a:r>
              <a:rPr lang="nb-NO" sz="1400"/>
              <a:t>Gratis tilbud til unge som trenger noen å snakke med om seksualitet, kjønn, identitet, følelser, forelskelse, aktivitetstilbud eller sikrere sex.</a:t>
            </a:r>
          </a:p>
          <a:p>
            <a:pPr marL="171578" indent="-171578">
              <a:buFontTx/>
              <a:buChar char="-"/>
            </a:pPr>
            <a:r>
              <a:rPr lang="nb-NO" sz="1400"/>
              <a:t>400 00 777</a:t>
            </a:r>
          </a:p>
          <a:p>
            <a:endParaRPr lang="nb-NO" sz="1400"/>
          </a:p>
          <a:p>
            <a:r>
              <a:rPr lang="nb-NO" sz="1400" b="1" err="1"/>
              <a:t>Helsenorges</a:t>
            </a:r>
            <a:r>
              <a:rPr lang="nb-NO" sz="1400" b="1"/>
              <a:t> veiledningstjeneste:</a:t>
            </a:r>
          </a:p>
          <a:p>
            <a:pPr marL="171578" indent="-171578">
              <a:buFontTx/>
              <a:buChar char="-"/>
            </a:pPr>
            <a:r>
              <a:rPr lang="nb-NO" sz="1400"/>
              <a:t>Gratis veiledning knyttet til psykisk helse. </a:t>
            </a:r>
          </a:p>
          <a:p>
            <a:pPr marL="171578" indent="-171578">
              <a:buFontTx/>
              <a:buChar char="-"/>
            </a:pPr>
            <a:r>
              <a:rPr lang="nb-NO" sz="1400"/>
              <a:t>23 32 70 00 – tastevalg 1.</a:t>
            </a:r>
          </a:p>
        </p:txBody>
      </p:sp>
    </p:spTree>
    <p:extLst>
      <p:ext uri="{BB962C8B-B14F-4D97-AF65-F5344CB8AC3E}">
        <p14:creationId xmlns:p14="http://schemas.microsoft.com/office/powerpoint/2010/main" val="3054774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rgbClr val="FFFEF0"/>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7508E120-5667-5D9F-0693-4DF1C7D5F3A2}"/>
              </a:ext>
            </a:extLst>
          </p:cNvPr>
          <p:cNvSpPr txBox="1"/>
          <p:nvPr/>
        </p:nvSpPr>
        <p:spPr>
          <a:xfrm>
            <a:off x="967285" y="1068776"/>
            <a:ext cx="9947073" cy="6155531"/>
          </a:xfrm>
          <a:prstGeom prst="rect">
            <a:avLst/>
          </a:prstGeom>
          <a:noFill/>
        </p:spPr>
        <p:txBody>
          <a:bodyPr wrap="square" lIns="91440" tIns="45720" rIns="91440" bIns="45720" anchor="t">
            <a:spAutoFit/>
          </a:bodyPr>
          <a:lstStyle/>
          <a:p>
            <a:pPr indent="-457200"/>
            <a:endParaRPr lang="nb-NO" sz="1600"/>
          </a:p>
          <a:p>
            <a:pPr marL="450215" indent="-457200"/>
            <a:r>
              <a:rPr lang="nb-NO" sz="1600">
                <a:effectLst/>
                <a:ea typeface="Aptos" panose="020B0004020202020204" pitchFamily="34" charset="0"/>
                <a:cs typeface="Arial"/>
              </a:rPr>
              <a:t>Amnesty Norge. (2018, 2. oktober). </a:t>
            </a:r>
            <a:r>
              <a:rPr lang="nb-NO" sz="1600" i="1">
                <a:effectLst/>
                <a:ea typeface="Aptos" panose="020B0004020202020204" pitchFamily="34" charset="0"/>
                <a:cs typeface="Arial"/>
              </a:rPr>
              <a:t>Menneskerettighetene 70 år </a:t>
            </a:r>
            <a:r>
              <a:rPr lang="nb-NO" sz="1600" i="0">
                <a:effectLst/>
              </a:rPr>
              <a:t>[Video]. </a:t>
            </a:r>
            <a:r>
              <a:rPr lang="nb-NO" sz="1600" i="0" err="1">
                <a:effectLst/>
              </a:rPr>
              <a:t>YouTube</a:t>
            </a:r>
            <a:r>
              <a:rPr lang="nb-NO" sz="1600" i="0">
                <a:effectLst/>
              </a:rPr>
              <a:t>.</a:t>
            </a:r>
            <a:r>
              <a:rPr lang="nb-NO" sz="1600">
                <a:effectLst/>
                <a:ea typeface="Aptos" panose="020B0004020202020204" pitchFamily="34" charset="0"/>
                <a:cs typeface="Arial"/>
              </a:rPr>
              <a:t> </a:t>
            </a:r>
            <a:r>
              <a:rPr lang="nb-NO" sz="1600">
                <a:hlinkClick r:id="rId3">
                  <a:extLst>
                    <a:ext uri="{A12FA001-AC4F-418D-AE19-62706E023703}">
                      <ahyp:hlinkClr xmlns:ahyp="http://schemas.microsoft.com/office/drawing/2018/hyperlinkcolor" val="tx"/>
                    </a:ext>
                  </a:extLst>
                </a:hlinkClick>
              </a:rPr>
              <a:t>https://www.youtube.com/watch?v=eEbbqPmqoTk</a:t>
            </a:r>
            <a:endParaRPr lang="nb-NO" sz="1600"/>
          </a:p>
          <a:p>
            <a:pPr marL="450215" indent="-457200"/>
            <a:r>
              <a:rPr lang="nb-NO" sz="1600"/>
              <a:t>Amnesty Norge. (u.å.). </a:t>
            </a:r>
            <a:r>
              <a:rPr lang="nb-NO" sz="1600" i="1"/>
              <a:t>FNs verdenserklæring om menneskerettigheter</a:t>
            </a:r>
            <a:r>
              <a:rPr lang="nb-NO" sz="1600"/>
              <a:t>. </a:t>
            </a:r>
            <a:r>
              <a:rPr lang="nb-NO" sz="1600">
                <a:hlinkClick r:id="rId4"/>
              </a:rPr>
              <a:t>https://amnesty.no/fns-verdenserklaering-om-menneskerettigheter?gad_source=1&amp;gclid=CjwKCAjwqf20BhBwEiwAt7dtdcojDAourO_80zvusIvxLvXlpLTHtzk7Ni_NplZknOrvaxFRmWHXLxoCxh0QAvD_BwE</a:t>
            </a:r>
            <a:endParaRPr lang="nb-NO" sz="1600"/>
          </a:p>
          <a:p>
            <a:pPr marL="450215" indent="-457200"/>
            <a:r>
              <a:rPr lang="nb-NO" sz="1600"/>
              <a:t>Analyse &amp; tall. (2023). </a:t>
            </a:r>
            <a:r>
              <a:rPr lang="nb-NO" sz="1600" i="1"/>
              <a:t>Negative holdninger og stereotypier på Facebook. </a:t>
            </a:r>
            <a:r>
              <a:rPr lang="nb-NO" sz="1600"/>
              <a:t>Amnesty International Norge. </a:t>
            </a:r>
            <a:r>
              <a:rPr lang="nb-NO" sz="1600">
                <a:hlinkClick r:id="rId5">
                  <a:extLst>
                    <a:ext uri="{A12FA001-AC4F-418D-AE19-62706E023703}">
                      <ahyp:hlinkClr xmlns:ahyp="http://schemas.microsoft.com/office/drawing/2018/hyperlinkcolor" val="tx"/>
                    </a:ext>
                  </a:extLst>
                </a:hlinkClick>
              </a:rPr>
              <a:t>https://amnesty.no/sites/default/files/2023-09/2023-09-14_Negative%20holdninger%20og%20stereotypier%20om%20samer%20pa%CC%8A%20Facebook_final.pdf</a:t>
            </a:r>
            <a:endParaRPr lang="nb-NO" sz="1600"/>
          </a:p>
          <a:p>
            <a:pPr marL="450215" indent="-457200"/>
            <a:r>
              <a:rPr lang="nb-NO" sz="1600"/>
              <a:t>Antirasistisk Senter. (2020). </a:t>
            </a:r>
            <a:r>
              <a:rPr lang="nb-NO" sz="1600" i="1"/>
              <a:t>Takk! </a:t>
            </a:r>
            <a:r>
              <a:rPr lang="nb-NO" sz="1600">
                <a:hlinkClick r:id="rId6"/>
              </a:rPr>
              <a:t>https://antirasistisk.no/takk/</a:t>
            </a:r>
            <a:endParaRPr lang="nb-NO" sz="1600">
              <a:solidFill>
                <a:srgbClr val="FF0000"/>
              </a:solidFill>
              <a:ea typeface="Aptos" panose="020B0004020202020204" pitchFamily="34" charset="0"/>
              <a:cs typeface="Arial" panose="020B0604020202020204" pitchFamily="34" charset="0"/>
            </a:endParaRPr>
          </a:p>
          <a:p>
            <a:pPr marL="450215" indent="-457200"/>
            <a:r>
              <a:rPr lang="nb-NO" sz="1600" err="1"/>
              <a:t>Banik</a:t>
            </a:r>
            <a:r>
              <a:rPr lang="nb-NO" sz="1600"/>
              <a:t>, V. K. (2019). Jødenes historie i Norge. I </a:t>
            </a:r>
            <a:r>
              <a:rPr lang="nb-NO" sz="1600" i="1"/>
              <a:t>Store norske leksikon</a:t>
            </a:r>
            <a:r>
              <a:rPr lang="nb-NO" sz="1600"/>
              <a:t>. </a:t>
            </a:r>
            <a:r>
              <a:rPr lang="nb-NO" sz="1600">
                <a:hlinkClick r:id="rId7"/>
              </a:rPr>
              <a:t>https://snl.no/J%C3%B8denes_historie_i_Norge</a:t>
            </a:r>
            <a:endParaRPr lang="nb-NO" sz="1600">
              <a:solidFill>
                <a:srgbClr val="FF0000"/>
              </a:solidFill>
              <a:ea typeface="Aptos" panose="020B0004020202020204" pitchFamily="34" charset="0"/>
              <a:cs typeface="Arial" panose="020B0604020202020204" pitchFamily="34" charset="0"/>
            </a:endParaRPr>
          </a:p>
          <a:p>
            <a:pPr marL="450215" indent="-457200"/>
            <a:r>
              <a:rPr lang="nb-NO" sz="1600"/>
              <a:t>Barne-, ungdoms- og familiedirektoratet. (2020). </a:t>
            </a:r>
            <a:r>
              <a:rPr lang="nb-NO" sz="1600" i="1"/>
              <a:t>Årsrapport 2020</a:t>
            </a:r>
            <a:r>
              <a:rPr lang="nb-NO" sz="1600"/>
              <a:t>. </a:t>
            </a:r>
            <a:r>
              <a:rPr lang="nb-NO" sz="1600">
                <a:hlinkClick r:id="rId8">
                  <a:extLst>
                    <a:ext uri="{A12FA001-AC4F-418D-AE19-62706E023703}">
                      <ahyp:hlinkClr xmlns:ahyp="http://schemas.microsoft.com/office/drawing/2018/hyperlinkcolor" val="tx"/>
                    </a:ext>
                  </a:extLst>
                </a:hlinkClick>
              </a:rPr>
              <a:t>https://cms.bufdir.no/siteassets/rapporter/arsrapport-bufdir-2020.pdf</a:t>
            </a:r>
            <a:endParaRPr lang="nb-NO" sz="1600">
              <a:solidFill>
                <a:srgbClr val="FF0000"/>
              </a:solidFill>
              <a:ea typeface="Aptos" panose="020B0004020202020204" pitchFamily="34" charset="0"/>
              <a:cs typeface="Arial" panose="020B0604020202020204" pitchFamily="34" charset="0"/>
            </a:endParaRPr>
          </a:p>
          <a:p>
            <a:pPr marL="450215" indent="-457200"/>
            <a:r>
              <a:rPr lang="nb-NO" sz="1600" kern="100">
                <a:effectLst/>
                <a:ea typeface="Aptos" panose="020B0004020202020204" pitchFamily="34" charset="0"/>
                <a:cs typeface="Times New Roman"/>
              </a:rPr>
              <a:t>Barne-, ungdoms- og familiedirektoratet. (u.å.). </a:t>
            </a:r>
            <a:r>
              <a:rPr lang="nb-NO" sz="1600" i="1" kern="100">
                <a:effectLst/>
                <a:ea typeface="Aptos" panose="020B0004020202020204" pitchFamily="34" charset="0"/>
                <a:cs typeface="Times New Roman"/>
              </a:rPr>
              <a:t>Samisk kultur, historie og befolkning. </a:t>
            </a:r>
            <a:r>
              <a:rPr lang="nb-NO" sz="1600" u="sng" kern="100">
                <a:solidFill>
                  <a:srgbClr val="0000FF"/>
                </a:solidFill>
                <a:effectLst/>
                <a:ea typeface="Aptos" panose="020B0004020202020204" pitchFamily="34" charset="0"/>
                <a:cs typeface="Times New Roman"/>
                <a:hlinkClick r:id="rId9"/>
              </a:rPr>
              <a:t>https://www.bufdir.no/nasak/samisk-kultur-historie-og-befolkning</a:t>
            </a:r>
            <a:endParaRPr lang="nb-NO" sz="1600">
              <a:cs typeface="Times New Roman"/>
            </a:endParaRPr>
          </a:p>
          <a:p>
            <a:pPr marL="450215" indent="-457200"/>
            <a:r>
              <a:rPr lang="nb-NO" sz="1600"/>
              <a:t>De forente nasjoner (FN). (1948). </a:t>
            </a:r>
            <a:r>
              <a:rPr lang="nb-NO" sz="1600" i="1"/>
              <a:t>Verdenserklæringen om menneskerettighetene</a:t>
            </a:r>
            <a:r>
              <a:rPr lang="nb-NO" sz="1600"/>
              <a:t>. </a:t>
            </a:r>
            <a:r>
              <a:rPr lang="nb-NO" sz="1600">
                <a:hlinkClick r:id="rId10"/>
              </a:rPr>
              <a:t>https://fn.no/avtaler/menneskerettigheter/fns-verdenserklaering-om-menneskerettigheter</a:t>
            </a:r>
            <a:endParaRPr lang="nb-NO" sz="1600"/>
          </a:p>
          <a:p>
            <a:pPr marL="450215" indent="-457200"/>
            <a:r>
              <a:rPr lang="nb-NO" sz="1400" err="1">
                <a:ea typeface="Aptos" panose="020B0004020202020204" pitchFamily="34" charset="0"/>
                <a:cs typeface="Arial"/>
              </a:rPr>
              <a:t>Engebringtsen</a:t>
            </a:r>
            <a:r>
              <a:rPr lang="nb-NO" sz="1400">
                <a:ea typeface="Aptos" panose="020B0004020202020204" pitchFamily="34" charset="0"/>
                <a:cs typeface="Arial"/>
              </a:rPr>
              <a:t>, A., &amp; </a:t>
            </a:r>
            <a:r>
              <a:rPr lang="nb-NO" sz="1400" err="1">
                <a:ea typeface="Aptos" panose="020B0004020202020204" pitchFamily="34" charset="0"/>
                <a:cs typeface="Arial"/>
              </a:rPr>
              <a:t>Liden</a:t>
            </a:r>
            <a:r>
              <a:rPr lang="nb-NO" sz="1400">
                <a:ea typeface="Aptos" panose="020B0004020202020204" pitchFamily="34" charset="0"/>
                <a:cs typeface="Arial"/>
              </a:rPr>
              <a:t>, H. (2023). </a:t>
            </a:r>
            <a:r>
              <a:rPr lang="nb-NO" sz="1400" i="1">
                <a:ea typeface="Aptos" panose="020B0004020202020204" pitchFamily="34" charset="0"/>
                <a:cs typeface="Arial"/>
              </a:rPr>
              <a:t>Norske rom. </a:t>
            </a:r>
            <a:r>
              <a:rPr lang="nb-NO" sz="1400">
                <a:ea typeface="Aptos" panose="020B0004020202020204" pitchFamily="34" charset="0"/>
                <a:cs typeface="Arial"/>
              </a:rPr>
              <a:t>Senter for studier av Holocaust og Livssynsminoriteter. </a:t>
            </a:r>
            <a:r>
              <a:rPr lang="nb-NO" sz="1400">
                <a:hlinkClick r:id="rId11"/>
              </a:rPr>
              <a:t>https://www.hlsenteret.no/undervisning/kunnskapsbasen/livssyn/minoriteter/norske-rom/norske-rom-</a:t>
            </a:r>
            <a:endParaRPr lang="nb-NO" sz="1400"/>
          </a:p>
          <a:p>
            <a:pPr marL="450215" indent="-457200"/>
            <a:endParaRPr lang="nb-NO" sz="1600">
              <a:ea typeface="Aptos" panose="020B0004020202020204" pitchFamily="34" charset="0"/>
              <a:cs typeface="Arial" panose="020B0604020202020204" pitchFamily="34" charset="0"/>
            </a:endParaRPr>
          </a:p>
          <a:p>
            <a:pPr marL="450215" indent="-457200"/>
            <a:endParaRPr lang="nb-NO" sz="1500">
              <a:ea typeface="Aptos" panose="020B0004020202020204" pitchFamily="34" charset="0"/>
              <a:cs typeface="Arial" panose="020B0604020202020204" pitchFamily="34" charset="0"/>
            </a:endParaRPr>
          </a:p>
        </p:txBody>
      </p:sp>
      <p:pic>
        <p:nvPicPr>
          <p:cNvPr id="3" name="Bilde 2" descr="Et bilde som inneholder måne, sirkel&#10;&#10;Automatisk generert beskrivelse">
            <a:extLst>
              <a:ext uri="{FF2B5EF4-FFF2-40B4-BE49-F238E27FC236}">
                <a16:creationId xmlns:a16="http://schemas.microsoft.com/office/drawing/2014/main" id="{20DA3CF8-31D4-12D3-CC8D-9202E91B9331}"/>
              </a:ext>
            </a:extLst>
          </p:cNvPr>
          <p:cNvPicPr/>
          <p:nvPr/>
        </p:nvPicPr>
        <p:blipFill>
          <a:blip r:embed="rId12"/>
          <a:srcRect l="80976" b="85859"/>
          <a:stretch/>
        </p:blipFill>
        <p:spPr>
          <a:xfrm>
            <a:off x="11148291" y="0"/>
            <a:ext cx="1043709" cy="969819"/>
          </a:xfrm>
          <a:prstGeom prst="rect">
            <a:avLst/>
          </a:prstGeom>
        </p:spPr>
      </p:pic>
      <p:sp>
        <p:nvSpPr>
          <p:cNvPr id="2" name="Rektangel: avrundede hjørner 1">
            <a:extLst>
              <a:ext uri="{FF2B5EF4-FFF2-40B4-BE49-F238E27FC236}">
                <a16:creationId xmlns:a16="http://schemas.microsoft.com/office/drawing/2014/main" id="{21259A2F-EF74-D7F9-8929-D7F5EA5C5435}"/>
              </a:ext>
            </a:extLst>
          </p:cNvPr>
          <p:cNvSpPr/>
          <p:nvPr/>
        </p:nvSpPr>
        <p:spPr>
          <a:xfrm>
            <a:off x="967285" y="615713"/>
            <a:ext cx="4548249" cy="55275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r>
              <a:rPr lang="nb-NO" sz="3600" b="1">
                <a:solidFill>
                  <a:schemeClr val="tx1"/>
                </a:solidFill>
              </a:rPr>
              <a:t>Kilder</a:t>
            </a:r>
          </a:p>
        </p:txBody>
      </p:sp>
    </p:spTree>
    <p:extLst>
      <p:ext uri="{BB962C8B-B14F-4D97-AF65-F5344CB8AC3E}">
        <p14:creationId xmlns:p14="http://schemas.microsoft.com/office/powerpoint/2010/main" val="391350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rgbClr val="FFFEF0"/>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D0AD0A97-A5C7-0DC5-7F62-D230E07DCD63}"/>
              </a:ext>
            </a:extLst>
          </p:cNvPr>
          <p:cNvSpPr txBox="1"/>
          <p:nvPr/>
        </p:nvSpPr>
        <p:spPr>
          <a:xfrm>
            <a:off x="1297761" y="969819"/>
            <a:ext cx="9850530" cy="5262979"/>
          </a:xfrm>
          <a:prstGeom prst="rect">
            <a:avLst/>
          </a:prstGeom>
          <a:noFill/>
        </p:spPr>
        <p:txBody>
          <a:bodyPr wrap="square">
            <a:spAutoFit/>
          </a:bodyPr>
          <a:lstStyle/>
          <a:p>
            <a:pPr marL="450215" indent="-457200"/>
            <a:endParaRPr lang="nb-NO" sz="1600">
              <a:solidFill>
                <a:schemeClr val="tx1"/>
              </a:solidFill>
              <a:latin typeface="+mn-lt"/>
              <a:ea typeface="Calibri" panose="020F0502020204030204" pitchFamily="34" charset="0"/>
              <a:cs typeface="Calibri" panose="020F0502020204030204" pitchFamily="34" charset="0"/>
            </a:endParaRPr>
          </a:p>
          <a:p>
            <a:pPr marL="450215" indent="-457200"/>
            <a:r>
              <a:rPr kumimoji="0" lang="nb-NO" altLang="nb-NO" sz="1600" b="0" i="0" u="none" strike="noStrike" cap="none" normalizeH="0" baseline="0">
                <a:ln>
                  <a:noFill/>
                </a:ln>
                <a:solidFill>
                  <a:schemeClr val="tx1"/>
                </a:solidFill>
                <a:effectLst/>
                <a:ea typeface="Aptos" panose="020B0004020202020204" pitchFamily="34" charset="0"/>
                <a:cs typeface="Calibri" panose="020F0502020204030204" pitchFamily="34" charset="0"/>
              </a:rPr>
              <a:t>Kleva, A. E., </a:t>
            </a:r>
            <a:r>
              <a:rPr kumimoji="0" lang="nb-NO" altLang="nb-NO" sz="1600" b="0" i="0" u="none" strike="noStrike" cap="none" normalizeH="0" baseline="0" err="1">
                <a:ln>
                  <a:noFill/>
                </a:ln>
                <a:solidFill>
                  <a:schemeClr val="tx1"/>
                </a:solidFill>
                <a:effectLst/>
                <a:ea typeface="Aptos" panose="020B0004020202020204" pitchFamily="34" charset="0"/>
                <a:cs typeface="Calibri" panose="020F0502020204030204" pitchFamily="34" charset="0"/>
              </a:rPr>
              <a:t>Rackwitz</a:t>
            </a:r>
            <a:r>
              <a:rPr kumimoji="0" lang="nb-NO" altLang="nb-NO" sz="1600" b="0" i="0" u="none" strike="noStrike" cap="none" normalizeH="0" baseline="0">
                <a:ln>
                  <a:noFill/>
                </a:ln>
                <a:solidFill>
                  <a:schemeClr val="tx1"/>
                </a:solidFill>
                <a:effectLst/>
                <a:ea typeface="Aptos" panose="020B0004020202020204" pitchFamily="34" charset="0"/>
                <a:cs typeface="Calibri" panose="020F0502020204030204" pitchFamily="34" charset="0"/>
              </a:rPr>
              <a:t>, C., Steinfjell, R.B. (2024). </a:t>
            </a:r>
            <a:r>
              <a:rPr kumimoji="0" lang="nb-NO" altLang="nb-NO" sz="1600" b="0" i="1" u="none" strike="noStrike" cap="none" normalizeH="0" baseline="0">
                <a:ln>
                  <a:noFill/>
                </a:ln>
                <a:solidFill>
                  <a:schemeClr val="tx1"/>
                </a:solidFill>
                <a:effectLst/>
                <a:ea typeface="Aptos" panose="020B0004020202020204" pitchFamily="34" charset="0"/>
                <a:cs typeface="Calibri" panose="020F0502020204030204" pitchFamily="34" charset="0"/>
              </a:rPr>
              <a:t>Rasisme er overalt</a:t>
            </a:r>
            <a:r>
              <a:rPr kumimoji="0" lang="nb-NO" altLang="nb-NO" sz="1600" b="0" i="0" u="none" strike="noStrike" cap="none" normalizeH="0" baseline="0">
                <a:ln>
                  <a:noFill/>
                </a:ln>
                <a:solidFill>
                  <a:schemeClr val="tx1"/>
                </a:solidFill>
                <a:effectLst/>
                <a:ea typeface="Aptos" panose="020B0004020202020204" pitchFamily="34" charset="0"/>
                <a:cs typeface="Calibri" panose="020F0502020204030204" pitchFamily="34" charset="0"/>
              </a:rPr>
              <a:t>. Barn og unges stemmer om fordommer og rasisme. Redd Barna.</a:t>
            </a:r>
            <a:r>
              <a:rPr kumimoji="0" lang="nb-NO" altLang="nb-NO" sz="1600" b="0" i="0" u="sng" strike="noStrike" cap="none" normalizeH="0" baseline="0">
                <a:ln>
                  <a:noFill/>
                </a:ln>
                <a:solidFill>
                  <a:srgbClr val="008080"/>
                </a:solidFill>
                <a:effectLst/>
                <a:ea typeface="Aptos" panose="020B0004020202020204" pitchFamily="34" charset="0"/>
                <a:cs typeface="Calibri" panose="020F0502020204030204" pitchFamily="34" charset="0"/>
              </a:rPr>
              <a:t>  </a:t>
            </a:r>
            <a:r>
              <a:rPr kumimoji="0" lang="nb-NO" altLang="nb-NO" sz="1600" b="0" i="0" u="none" strike="noStrike" cap="none" normalizeH="0" baseline="0">
                <a:ln>
                  <a:noFill/>
                </a:ln>
                <a:solidFill>
                  <a:schemeClr val="tx1"/>
                </a:solidFill>
                <a:effectLst/>
                <a:ea typeface="Aptos" panose="020B0004020202020204" pitchFamily="34" charset="0"/>
                <a:cs typeface="Calibri" panose="020F0502020204030204" pitchFamily="34" charset="0"/>
                <a:hlinkClick r:id="rId3"/>
              </a:rPr>
              <a:t>https://www.reddbarna.no/content/uploads/2021/01/ReddBarna_RasismeErOveralt_rapport-2024.pdf</a:t>
            </a:r>
            <a:endParaRPr lang="nb-NO" sz="1600"/>
          </a:p>
          <a:p>
            <a:pPr marL="450215" indent="-457200"/>
            <a:r>
              <a:rPr lang="nb-NO" sz="1600">
                <a:solidFill>
                  <a:schemeClr val="tx1"/>
                </a:solidFill>
                <a:latin typeface="+mn-lt"/>
                <a:ea typeface="Calibri" panose="020F0502020204030204" pitchFamily="34" charset="0"/>
                <a:cs typeface="Calibri" panose="020F0502020204030204" pitchFamily="34" charset="0"/>
              </a:rPr>
              <a:t>Minde, H. (2005). Fornorskning av samene – hvorfor, hvordan og hvilke følger</a:t>
            </a:r>
            <a:r>
              <a:rPr lang="nb-NO" sz="1600" i="1">
                <a:solidFill>
                  <a:schemeClr val="tx1"/>
                </a:solidFill>
                <a:latin typeface="+mn-lt"/>
                <a:ea typeface="Calibri" panose="020F0502020204030204" pitchFamily="34" charset="0"/>
                <a:cs typeface="Calibri" panose="020F0502020204030204" pitchFamily="34" charset="0"/>
              </a:rPr>
              <a:t>?</a:t>
            </a:r>
            <a:r>
              <a:rPr lang="nb-NO" sz="1600">
                <a:solidFill>
                  <a:schemeClr val="tx1"/>
                </a:solidFill>
                <a:latin typeface="+mn-lt"/>
                <a:ea typeface="Calibri" panose="020F0502020204030204" pitchFamily="34" charset="0"/>
                <a:cs typeface="Calibri" panose="020F0502020204030204" pitchFamily="34" charset="0"/>
              </a:rPr>
              <a:t> </a:t>
            </a:r>
            <a:r>
              <a:rPr lang="nb-NO" sz="1600" i="1">
                <a:solidFill>
                  <a:schemeClr val="tx1"/>
                </a:solidFill>
                <a:latin typeface="+mn-lt"/>
                <a:ea typeface="Calibri" panose="020F0502020204030204" pitchFamily="34" charset="0"/>
                <a:cs typeface="Calibri" panose="020F0502020204030204" pitchFamily="34" charset="0"/>
              </a:rPr>
              <a:t>Samiske veivisere</a:t>
            </a:r>
            <a:r>
              <a:rPr lang="nb-NO" sz="1600">
                <a:solidFill>
                  <a:schemeClr val="tx1"/>
                </a:solidFill>
                <a:latin typeface="+mn-lt"/>
                <a:ea typeface="Calibri" panose="020F0502020204030204" pitchFamily="34" charset="0"/>
                <a:cs typeface="Calibri" panose="020F0502020204030204" pitchFamily="34" charset="0"/>
              </a:rPr>
              <a:t>. </a:t>
            </a:r>
            <a:r>
              <a:rPr lang="nb-NO" sz="1600">
                <a:solidFill>
                  <a:schemeClr val="tx1"/>
                </a:solidFill>
                <a:latin typeface="+mn-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https://samiskeveivisere.no/wp-content/uploads/2019/05/3-2005-fornorskning-av-samene-henry-minde.pdf</a:t>
            </a:r>
            <a:endParaRPr lang="nb-NO" sz="1600">
              <a:ea typeface="Calibri" panose="020F0502020204030204" pitchFamily="34" charset="0"/>
              <a:cs typeface="Calibri" panose="020F0502020204030204" pitchFamily="34" charset="0"/>
            </a:endParaRPr>
          </a:p>
          <a:p>
            <a:pPr marL="450215" indent="-457200"/>
            <a:r>
              <a:rPr lang="en-US" sz="1600">
                <a:effectLst/>
                <a:ea typeface="Aptos" panose="020B0004020202020204" pitchFamily="34" charset="0"/>
                <a:cs typeface="Times New Roman" panose="02020603050405020304" pitchFamily="18" charset="0"/>
              </a:rPr>
              <a:t>Nair, R. D &amp; Sand, K. (2024). </a:t>
            </a:r>
            <a:r>
              <a:rPr lang="nb-NO" sz="1600" i="1">
                <a:effectLst/>
                <a:ea typeface="Aptos" panose="020B0004020202020204" pitchFamily="34" charset="0"/>
                <a:cs typeface="Times New Roman" panose="02020603050405020304" pitchFamily="18" charset="0"/>
              </a:rPr>
              <a:t>Erfaringer med minoritetsstress </a:t>
            </a:r>
            <a:r>
              <a:rPr lang="nb-NO" sz="1600">
                <a:effectLst/>
                <a:ea typeface="Aptos" panose="020B0004020202020204" pitchFamily="34" charset="0"/>
                <a:cs typeface="Times New Roman" panose="02020603050405020304" pitchFamily="18" charset="0"/>
              </a:rPr>
              <a:t>(2024:00465). Barne-, ungdoms- og familiedirektoratet. </a:t>
            </a:r>
            <a:r>
              <a:rPr lang="nb-NO" sz="1600" u="sng">
                <a:solidFill>
                  <a:srgbClr val="467886"/>
                </a:solidFill>
                <a:effectLst/>
                <a:ea typeface="Aptos" panose="020B0004020202020204" pitchFamily="34" charset="0"/>
                <a:cs typeface="Times New Roman" panose="02020603050405020304" pitchFamily="18" charset="0"/>
                <a:hlinkClick r:id="rId5"/>
              </a:rPr>
              <a:t>https://cms.bufdir.no/siteassets/rapporter/erfaringer_med_minoritetsstress.pdf</a:t>
            </a:r>
            <a:endParaRPr lang="nb-NO" sz="1600">
              <a:ea typeface="Calibri" panose="020F0502020204030204" pitchFamily="34" charset="0"/>
              <a:cs typeface="Calibri" panose="020F0502020204030204" pitchFamily="34" charset="0"/>
            </a:endParaRPr>
          </a:p>
          <a:p>
            <a:pPr marL="450215" indent="-457200"/>
            <a:r>
              <a:rPr lang="nb-NO" sz="1600">
                <a:solidFill>
                  <a:schemeClr val="tx1"/>
                </a:solidFill>
                <a:effectLst/>
                <a:latin typeface="+mn-lt"/>
                <a:ea typeface="Calibri" panose="020F0502020204030204" pitchFamily="34" charset="0"/>
                <a:cs typeface="Calibri" panose="020F0502020204030204" pitchFamily="34" charset="0"/>
              </a:rPr>
              <a:t>Norges institusjon for menneskerettigheter (NIM).(2023). </a:t>
            </a:r>
            <a:r>
              <a:rPr lang="nb-NO" sz="1600" i="1">
                <a:solidFill>
                  <a:schemeClr val="tx1"/>
                </a:solidFill>
                <a:effectLst/>
                <a:latin typeface="+mn-lt"/>
                <a:ea typeface="Calibri" panose="020F0502020204030204" pitchFamily="34" charset="0"/>
                <a:cs typeface="Calibri" panose="020F0502020204030204" pitchFamily="34" charset="0"/>
              </a:rPr>
              <a:t>Stille i møte med hets. En rapport om tilskuerintervensjon i Norge. </a:t>
            </a:r>
            <a:r>
              <a:rPr lang="en-US" sz="1600" u="sng">
                <a:solidFill>
                  <a:schemeClr val="tx1"/>
                </a:solidFill>
                <a:latin typeface="+mn-lt"/>
                <a:ea typeface="Calibri" panose="020F0502020204030204" pitchFamily="34" charset="0"/>
                <a:cs typeface="Calibri" panose="020F0502020204030204" pitchFamily="34" charset="0"/>
                <a:hlinkClick r:id="rId6"/>
              </a:rPr>
              <a:t>https://www.stillhetsarer.no/rapport</a:t>
            </a:r>
            <a:endParaRPr lang="nn-NO" sz="1600" u="sng">
              <a:latin typeface="+mn-lt"/>
              <a:ea typeface="Calibri" panose="020F0502020204030204" pitchFamily="34" charset="0"/>
              <a:cs typeface="Calibri" panose="020F0502020204030204" pitchFamily="34" charset="0"/>
            </a:endParaRPr>
          </a:p>
          <a:p>
            <a:pPr marL="450215" indent="-457200"/>
            <a:r>
              <a:rPr lang="nb-NO" sz="1600" kern="1200">
                <a:solidFill>
                  <a:srgbClr val="000000"/>
                </a:solidFill>
                <a:effectLst/>
                <a:ea typeface="Times New Roman" panose="02020603050405020304" pitchFamily="18" charset="0"/>
                <a:cs typeface="Times New Roman" panose="02020603050405020304" pitchFamily="18" charset="0"/>
              </a:rPr>
              <a:t>Regjeringen. (2020, 1. april). </a:t>
            </a:r>
            <a:r>
              <a:rPr lang="nb-NO" sz="1600" i="1" kern="1200">
                <a:solidFill>
                  <a:srgbClr val="000000"/>
                </a:solidFill>
                <a:effectLst/>
                <a:ea typeface="Times New Roman" panose="02020603050405020304" pitchFamily="18" charset="0"/>
                <a:cs typeface="Times New Roman" panose="02020603050405020304" pitchFamily="18" charset="0"/>
              </a:rPr>
              <a:t>Europarådets rammekonvensjon.  </a:t>
            </a:r>
            <a:r>
              <a:rPr lang="nb-NO" sz="1600" u="sng" kern="1200">
                <a:solidFill>
                  <a:srgbClr val="000000"/>
                </a:solidFill>
                <a:effectLst/>
                <a:ea typeface="Times New Roman" panose="02020603050405020304" pitchFamily="18" charset="0"/>
                <a:cs typeface="Times New Roman" panose="02020603050405020304" pitchFamily="18" charset="0"/>
                <a:hlinkClick r:id="rId7"/>
              </a:rPr>
              <a:t>https://www.regjeringen.no/no/tema/urfolk-og-minoriteter/nasjonale-minoriteter/midtspalte/europaradets-rammekonvensjon/id86935/</a:t>
            </a:r>
            <a:r>
              <a:rPr lang="nb-NO" sz="1600" kern="1200">
                <a:solidFill>
                  <a:srgbClr val="000000"/>
                </a:solidFill>
                <a:effectLst/>
                <a:ea typeface="Times New Roman" panose="02020603050405020304" pitchFamily="18" charset="0"/>
                <a:cs typeface="Times New Roman" panose="02020603050405020304" pitchFamily="18" charset="0"/>
              </a:rPr>
              <a:t>) </a:t>
            </a:r>
            <a:endParaRPr lang="nn-NO" sz="1600">
              <a:solidFill>
                <a:schemeClr val="tx1"/>
              </a:solidFill>
              <a:latin typeface="+mn-lt"/>
              <a:ea typeface="Calibri" panose="020F0502020204030204" pitchFamily="34" charset="0"/>
              <a:cs typeface="Calibri" panose="020F0502020204030204" pitchFamily="34" charset="0"/>
            </a:endParaRPr>
          </a:p>
          <a:p>
            <a:pPr marL="450215" indent="-457200"/>
            <a:r>
              <a:rPr lang="nb-NO" sz="1600" err="1">
                <a:solidFill>
                  <a:schemeClr val="tx1"/>
                </a:solidFill>
                <a:effectLst/>
                <a:latin typeface="+mn-lt"/>
                <a:ea typeface="Calibri" panose="020F0502020204030204" pitchFamily="34" charset="0"/>
                <a:cs typeface="Calibri" panose="020F0502020204030204" pitchFamily="34" charset="0"/>
              </a:rPr>
              <a:t>Skorgen</a:t>
            </a:r>
            <a:r>
              <a:rPr lang="nb-NO" sz="1600">
                <a:solidFill>
                  <a:schemeClr val="tx1"/>
                </a:solidFill>
                <a:effectLst/>
                <a:latin typeface="+mn-lt"/>
                <a:ea typeface="Calibri" panose="020F0502020204030204" pitchFamily="34" charset="0"/>
                <a:cs typeface="Calibri" panose="020F0502020204030204" pitchFamily="34" charset="0"/>
              </a:rPr>
              <a:t>, T., </a:t>
            </a:r>
            <a:r>
              <a:rPr lang="nb-NO" sz="1600" err="1">
                <a:solidFill>
                  <a:schemeClr val="tx1"/>
                </a:solidFill>
                <a:effectLst/>
                <a:latin typeface="+mn-lt"/>
                <a:ea typeface="Calibri" panose="020F0502020204030204" pitchFamily="34" charset="0"/>
                <a:cs typeface="Calibri" panose="020F0502020204030204" pitchFamily="34" charset="0"/>
              </a:rPr>
              <a:t>Ikdahl</a:t>
            </a:r>
            <a:r>
              <a:rPr lang="nb-NO" sz="1600">
                <a:solidFill>
                  <a:schemeClr val="tx1"/>
                </a:solidFill>
                <a:effectLst/>
                <a:latin typeface="+mn-lt"/>
                <a:ea typeface="Calibri" panose="020F0502020204030204" pitchFamily="34" charset="0"/>
                <a:cs typeface="Calibri" panose="020F0502020204030204" pitchFamily="34" charset="0"/>
              </a:rPr>
              <a:t>, I &amp; Berg-Nordlie, M. (2023). Rasisme. I</a:t>
            </a:r>
            <a:r>
              <a:rPr lang="nb-NO" sz="1600" i="1">
                <a:solidFill>
                  <a:schemeClr val="tx1"/>
                </a:solidFill>
                <a:effectLst/>
                <a:latin typeface="+mn-lt"/>
                <a:ea typeface="Calibri" panose="020F0502020204030204" pitchFamily="34" charset="0"/>
                <a:cs typeface="Calibri" panose="020F0502020204030204" pitchFamily="34" charset="0"/>
              </a:rPr>
              <a:t> Store norske leksikon</a:t>
            </a:r>
            <a:r>
              <a:rPr lang="nb-NO" sz="1600">
                <a:solidFill>
                  <a:schemeClr val="tx1"/>
                </a:solidFill>
                <a:effectLst/>
                <a:latin typeface="+mn-lt"/>
                <a:ea typeface="Calibri" panose="020F0502020204030204" pitchFamily="34" charset="0"/>
                <a:cs typeface="Calibri" panose="020F0502020204030204" pitchFamily="34" charset="0"/>
              </a:rPr>
              <a:t>.  </a:t>
            </a:r>
            <a:r>
              <a:rPr lang="nb-NO" sz="1600" u="sng">
                <a:solidFill>
                  <a:schemeClr val="tx1"/>
                </a:solidFill>
                <a:effectLst/>
                <a:latin typeface="+mn-lt"/>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https://snl.no/rasism</a:t>
            </a:r>
            <a:endParaRPr lang="nb-NO" sz="1600" u="sng">
              <a:ea typeface="Calibri" panose="020F0502020204030204" pitchFamily="34" charset="0"/>
              <a:cs typeface="Calibri" panose="020F0502020204030204" pitchFamily="34" charset="0"/>
            </a:endParaRPr>
          </a:p>
          <a:p>
            <a:pPr marL="450215" indent="-457200"/>
            <a:r>
              <a:rPr lang="nb-NO" sz="1600">
                <a:solidFill>
                  <a:schemeClr val="tx1"/>
                </a:solidFill>
                <a:latin typeface="+mn-lt"/>
                <a:ea typeface="Calibri" panose="020F0502020204030204" pitchFamily="34" charset="0"/>
                <a:cs typeface="Calibri" panose="020F0502020204030204" pitchFamily="34" charset="0"/>
              </a:rPr>
              <a:t>Sørensen, V. B. (u.å.). </a:t>
            </a:r>
            <a:r>
              <a:rPr lang="nb-NO" sz="1600" i="1">
                <a:solidFill>
                  <a:schemeClr val="tx1"/>
                </a:solidFill>
                <a:latin typeface="+mn-lt"/>
                <a:ea typeface="Calibri" panose="020F0502020204030204" pitchFamily="34" charset="0"/>
                <a:cs typeface="Calibri" panose="020F0502020204030204" pitchFamily="34" charset="0"/>
              </a:rPr>
              <a:t>Hva er greia med n-ordet?</a:t>
            </a:r>
            <a:r>
              <a:rPr lang="nb-NO" sz="1600">
                <a:solidFill>
                  <a:schemeClr val="tx1"/>
                </a:solidFill>
                <a:latin typeface="+mn-lt"/>
                <a:ea typeface="Calibri" panose="020F0502020204030204" pitchFamily="34" charset="0"/>
                <a:cs typeface="Calibri" panose="020F0502020204030204" pitchFamily="34" charset="0"/>
              </a:rPr>
              <a:t> Antirasistisk Senter. </a:t>
            </a:r>
            <a:r>
              <a:rPr lang="nb-NO" sz="1600">
                <a:solidFill>
                  <a:schemeClr val="tx1"/>
                </a:solidFill>
                <a:latin typeface="+mn-lt"/>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https://antirasistisk.no/hva-er-greia-med-n-ordet/</a:t>
            </a:r>
            <a:endParaRPr lang="nb-NO" sz="1600">
              <a:ea typeface="Calibri" panose="020F0502020204030204" pitchFamily="34" charset="0"/>
              <a:cs typeface="Calibri" panose="020F0502020204030204" pitchFamily="34" charset="0"/>
            </a:endParaRPr>
          </a:p>
          <a:p>
            <a:pPr marL="450215" indent="-457200"/>
            <a:r>
              <a:rPr lang="nb-NO" sz="1600">
                <a:solidFill>
                  <a:schemeClr val="tx1"/>
                </a:solidFill>
                <a:effectLst/>
                <a:latin typeface="+mn-lt"/>
                <a:ea typeface="Calibri" panose="020F0502020204030204" pitchFamily="34" charset="0"/>
                <a:cs typeface="Calibri" panose="020F0502020204030204" pitchFamily="34" charset="0"/>
              </a:rPr>
              <a:t>UNICEF. (2022). </a:t>
            </a:r>
            <a:r>
              <a:rPr lang="nb-NO" sz="1600" i="1">
                <a:solidFill>
                  <a:schemeClr val="tx1"/>
                </a:solidFill>
                <a:effectLst/>
                <a:latin typeface="+mn-lt"/>
                <a:ea typeface="Calibri" panose="020F0502020204030204" pitchFamily="34" charset="0"/>
                <a:cs typeface="Calibri" panose="020F0502020204030204" pitchFamily="34" charset="0"/>
              </a:rPr>
              <a:t>Hva mener barn og unge om rasisme? </a:t>
            </a:r>
            <a:r>
              <a:rPr lang="en-US" sz="1600" u="sng">
                <a:solidFill>
                  <a:schemeClr val="tx1"/>
                </a:solidFill>
                <a:effectLst/>
                <a:latin typeface="+mn-lt"/>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https://www.unicef.no/sites/default/files/inline-images/daCZWFxQ9vRhloYsE4Z7E1ogIr9cybeHeLpo1sQXNXo2SnFJIq.pdf</a:t>
            </a:r>
            <a:endParaRPr lang="nb-NO" sz="1600" u="sng">
              <a:ea typeface="Calibri" panose="020F0502020204030204" pitchFamily="34" charset="0"/>
              <a:cs typeface="Calibri" panose="020F0502020204030204" pitchFamily="34" charset="0"/>
            </a:endParaRPr>
          </a:p>
          <a:p>
            <a:pPr marL="450215" indent="-457200"/>
            <a:r>
              <a:rPr lang="en-US" sz="1600">
                <a:solidFill>
                  <a:schemeClr val="tx1"/>
                </a:solidFill>
                <a:latin typeface="+mn-lt"/>
                <a:ea typeface="Calibri" panose="020F0502020204030204" pitchFamily="34" charset="0"/>
                <a:cs typeface="Calibri" panose="020F0502020204030204" pitchFamily="34" charset="0"/>
              </a:rPr>
              <a:t>United Nations. (1999, March 16). </a:t>
            </a:r>
            <a:r>
              <a:rPr lang="en-US" sz="1600" i="1">
                <a:solidFill>
                  <a:schemeClr val="tx1"/>
                </a:solidFill>
                <a:latin typeface="+mn-lt"/>
                <a:ea typeface="Calibri" panose="020F0502020204030204" pitchFamily="34" charset="0"/>
                <a:cs typeface="Calibri" panose="020F0502020204030204" pitchFamily="34" charset="0"/>
              </a:rPr>
              <a:t>Secretary-General says "Education is key to development" in message on international education conference</a:t>
            </a:r>
            <a:r>
              <a:rPr lang="en-US" sz="1600">
                <a:solidFill>
                  <a:schemeClr val="tx1"/>
                </a:solidFill>
                <a:latin typeface="+mn-lt"/>
                <a:ea typeface="Calibri" panose="020F0502020204030204" pitchFamily="34" charset="0"/>
                <a:cs typeface="Calibri" panose="020F0502020204030204" pitchFamily="34" charset="0"/>
              </a:rPr>
              <a:t>.</a:t>
            </a:r>
            <a:r>
              <a:rPr lang="nb-NO" sz="1600">
                <a:solidFill>
                  <a:schemeClr val="tx1"/>
                </a:solidFill>
                <a:latin typeface="+mn-lt"/>
                <a:ea typeface="Calibri" panose="020F0502020204030204" pitchFamily="34" charset="0"/>
                <a:cs typeface="Calibri" panose="020F0502020204030204" pitchFamily="34" charset="0"/>
              </a:rPr>
              <a:t> </a:t>
            </a:r>
            <a:r>
              <a:rPr lang="nb-NO" sz="1600">
                <a:solidFill>
                  <a:schemeClr val="tx1"/>
                </a:solidFill>
                <a:latin typeface="+mn-lt"/>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[Pres</a:t>
            </a:r>
            <a:r>
              <a:rPr lang="nb-NO" sz="1600">
                <a:solidFill>
                  <a:schemeClr val="tx1"/>
                </a:solidFill>
                <a:latin typeface="+mn-lt"/>
                <a:ea typeface="Calibri" panose="020F0502020204030204" pitchFamily="34" charset="0"/>
                <a:cs typeface="Calibri" panose="020F0502020204030204" pitchFamily="34" charset="0"/>
              </a:rPr>
              <a:t> </a:t>
            </a:r>
            <a:r>
              <a:rPr lang="nb-NO" sz="1600" err="1">
                <a:solidFill>
                  <a:schemeClr val="tx1"/>
                </a:solidFill>
                <a:latin typeface="+mn-lt"/>
                <a:ea typeface="Calibri" panose="020F0502020204030204" pitchFamily="34" charset="0"/>
                <a:cs typeface="Calibri" panose="020F0502020204030204" pitchFamily="34" charset="0"/>
              </a:rPr>
              <a:t>Release</a:t>
            </a:r>
            <a:r>
              <a:rPr lang="nb-NO" sz="1600">
                <a:solidFill>
                  <a:schemeClr val="tx1"/>
                </a:solidFill>
                <a:latin typeface="+mn-lt"/>
                <a:ea typeface="Calibri" panose="020F0502020204030204" pitchFamily="34" charset="0"/>
                <a:cs typeface="Calibri" panose="020F0502020204030204" pitchFamily="34" charset="0"/>
              </a:rPr>
              <a:t>]</a:t>
            </a:r>
            <a:r>
              <a:rPr lang="en-US" sz="1600">
                <a:solidFill>
                  <a:schemeClr val="tx1"/>
                </a:solidFill>
                <a:latin typeface="+mn-lt"/>
                <a:ea typeface="Calibri" panose="020F0502020204030204" pitchFamily="34" charset="0"/>
                <a:cs typeface="Calibri" panose="020F0502020204030204" pitchFamily="34" charset="0"/>
              </a:rPr>
              <a:t> </a:t>
            </a:r>
            <a:r>
              <a:rPr lang="en-US" sz="1600">
                <a:solidFill>
                  <a:schemeClr val="tx1"/>
                </a:solidFill>
                <a:latin typeface="+mn-lt"/>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https://press.un.org/en/1999/19990316.sgsm6927.html</a:t>
            </a:r>
            <a:endParaRPr lang="en-US" sz="1600">
              <a:solidFill>
                <a:schemeClr val="tx1"/>
              </a:solidFill>
              <a:latin typeface="+mn-lt"/>
              <a:ea typeface="Calibri" panose="020F0502020204030204" pitchFamily="34" charset="0"/>
              <a:cs typeface="Calibri" panose="020F0502020204030204" pitchFamily="34" charset="0"/>
            </a:endParaRPr>
          </a:p>
        </p:txBody>
      </p:sp>
      <p:pic>
        <p:nvPicPr>
          <p:cNvPr id="3" name="Bilde 2" descr="Et bilde som inneholder måne, sirkel&#10;&#10;Automatisk generert beskrivelse">
            <a:extLst>
              <a:ext uri="{FF2B5EF4-FFF2-40B4-BE49-F238E27FC236}">
                <a16:creationId xmlns:a16="http://schemas.microsoft.com/office/drawing/2014/main" id="{A974DF06-63F5-1CA6-BF1D-C67682198456}"/>
              </a:ext>
            </a:extLst>
          </p:cNvPr>
          <p:cNvPicPr/>
          <p:nvPr/>
        </p:nvPicPr>
        <p:blipFill>
          <a:blip r:embed="rId13"/>
          <a:srcRect l="80976" b="85859"/>
          <a:stretch/>
        </p:blipFill>
        <p:spPr>
          <a:xfrm>
            <a:off x="11148291" y="0"/>
            <a:ext cx="1043709" cy="969819"/>
          </a:xfrm>
          <a:prstGeom prst="rect">
            <a:avLst/>
          </a:prstGeom>
        </p:spPr>
      </p:pic>
    </p:spTree>
    <p:extLst>
      <p:ext uri="{BB962C8B-B14F-4D97-AF65-F5344CB8AC3E}">
        <p14:creationId xmlns:p14="http://schemas.microsoft.com/office/powerpoint/2010/main" val="679960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FFFEF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27B58-2824-8733-8AFD-DB6668B909B7}"/>
              </a:ext>
            </a:extLst>
          </p:cNvPr>
          <p:cNvPicPr>
            <a:picLocks noChangeAspect="1"/>
          </p:cNvPicPr>
          <p:nvPr/>
        </p:nvPicPr>
        <p:blipFill>
          <a:blip r:embed="rId3"/>
          <a:stretch>
            <a:fillRect/>
          </a:stretch>
        </p:blipFill>
        <p:spPr>
          <a:xfrm rot="17100000">
            <a:off x="3562211" y="-2325086"/>
            <a:ext cx="9326132" cy="13047685"/>
          </a:xfrm>
          <a:prstGeom prst="rect">
            <a:avLst/>
          </a:prstGeom>
        </p:spPr>
      </p:pic>
      <p:sp>
        <p:nvSpPr>
          <p:cNvPr id="3" name="Plassholder for innhold 2">
            <a:extLst>
              <a:ext uri="{FF2B5EF4-FFF2-40B4-BE49-F238E27FC236}">
                <a16:creationId xmlns:a16="http://schemas.microsoft.com/office/drawing/2014/main" id="{6F8EDDDC-2D15-CAAE-033D-2DF349178A75}"/>
              </a:ext>
            </a:extLst>
          </p:cNvPr>
          <p:cNvSpPr>
            <a:spLocks noGrp="1"/>
          </p:cNvSpPr>
          <p:nvPr>
            <p:ph idx="1"/>
          </p:nvPr>
        </p:nvSpPr>
        <p:spPr>
          <a:xfrm>
            <a:off x="2438399" y="2591370"/>
            <a:ext cx="7315201" cy="1527850"/>
          </a:xfrm>
        </p:spPr>
        <p:txBody>
          <a:bodyPr/>
          <a:lstStyle/>
          <a:p>
            <a:pPr marL="0" indent="0">
              <a:buNone/>
            </a:pPr>
            <a:endParaRPr lang="nb-NO">
              <a:solidFill>
                <a:schemeClr val="tx1"/>
              </a:solidFill>
            </a:endParaRPr>
          </a:p>
          <a:p>
            <a:pPr marL="0" indent="0">
              <a:buNone/>
            </a:pPr>
            <a:endParaRPr lang="nb-NO">
              <a:solidFill>
                <a:schemeClr val="tx1"/>
              </a:solidFill>
            </a:endParaRPr>
          </a:p>
        </p:txBody>
      </p:sp>
      <p:sp>
        <p:nvSpPr>
          <p:cNvPr id="7" name="TekstSylinder 6">
            <a:extLst>
              <a:ext uri="{FF2B5EF4-FFF2-40B4-BE49-F238E27FC236}">
                <a16:creationId xmlns:a16="http://schemas.microsoft.com/office/drawing/2014/main" id="{B1CD2FFE-BE1C-9EEB-1604-05D8E635F4DC}"/>
              </a:ext>
            </a:extLst>
          </p:cNvPr>
          <p:cNvSpPr txBox="1">
            <a:spLocks/>
          </p:cNvSpPr>
          <p:nvPr/>
        </p:nvSpPr>
        <p:spPr>
          <a:xfrm rot="2100000">
            <a:off x="5910325" y="2115153"/>
            <a:ext cx="1377029" cy="523220"/>
          </a:xfrm>
          <a:prstGeom prst="rect">
            <a:avLst/>
          </a:prstGeom>
          <a:noFill/>
        </p:spPr>
        <p:txBody>
          <a:bodyPr wrap="square" rtlCol="0">
            <a:spAutoFit/>
          </a:bodyPr>
          <a:lstStyle/>
          <a:p>
            <a:r>
              <a:rPr lang="nb-NO" sz="2800"/>
              <a:t>søster</a:t>
            </a:r>
          </a:p>
        </p:txBody>
      </p:sp>
      <p:sp>
        <p:nvSpPr>
          <p:cNvPr id="8" name="TekstSylinder 7">
            <a:extLst>
              <a:ext uri="{FF2B5EF4-FFF2-40B4-BE49-F238E27FC236}">
                <a16:creationId xmlns:a16="http://schemas.microsoft.com/office/drawing/2014/main" id="{610A8D45-C114-5976-F735-D25FF9D3734A}"/>
              </a:ext>
            </a:extLst>
          </p:cNvPr>
          <p:cNvSpPr txBox="1">
            <a:spLocks/>
          </p:cNvSpPr>
          <p:nvPr/>
        </p:nvSpPr>
        <p:spPr>
          <a:xfrm>
            <a:off x="4998346" y="4715252"/>
            <a:ext cx="2216111" cy="523220"/>
          </a:xfrm>
          <a:prstGeom prst="rect">
            <a:avLst/>
          </a:prstGeom>
          <a:noFill/>
        </p:spPr>
        <p:txBody>
          <a:bodyPr wrap="square" rtlCol="0">
            <a:spAutoFit/>
          </a:bodyPr>
          <a:lstStyle/>
          <a:p>
            <a:r>
              <a:rPr lang="nb-NO" sz="2800"/>
              <a:t>fotballspiller</a:t>
            </a:r>
          </a:p>
        </p:txBody>
      </p:sp>
      <p:sp>
        <p:nvSpPr>
          <p:cNvPr id="9" name="TekstSylinder 8">
            <a:extLst>
              <a:ext uri="{FF2B5EF4-FFF2-40B4-BE49-F238E27FC236}">
                <a16:creationId xmlns:a16="http://schemas.microsoft.com/office/drawing/2014/main" id="{8D3D1350-54AF-5B61-9C5C-58E3FBB895A8}"/>
              </a:ext>
            </a:extLst>
          </p:cNvPr>
          <p:cNvSpPr txBox="1">
            <a:spLocks/>
          </p:cNvSpPr>
          <p:nvPr/>
        </p:nvSpPr>
        <p:spPr>
          <a:xfrm rot="1020000">
            <a:off x="4794621" y="3252046"/>
            <a:ext cx="1988439" cy="523220"/>
          </a:xfrm>
          <a:prstGeom prst="rect">
            <a:avLst/>
          </a:prstGeom>
          <a:noFill/>
        </p:spPr>
        <p:txBody>
          <a:bodyPr wrap="square" rtlCol="0">
            <a:spAutoFit/>
          </a:bodyPr>
          <a:lstStyle/>
          <a:p>
            <a:r>
              <a:rPr lang="nb-NO" sz="2800"/>
              <a:t>bergenser</a:t>
            </a:r>
          </a:p>
        </p:txBody>
      </p:sp>
      <p:sp>
        <p:nvSpPr>
          <p:cNvPr id="10" name="TekstSylinder 9">
            <a:extLst>
              <a:ext uri="{FF2B5EF4-FFF2-40B4-BE49-F238E27FC236}">
                <a16:creationId xmlns:a16="http://schemas.microsoft.com/office/drawing/2014/main" id="{1AF05BF1-CE67-720F-A006-D2E5F752172C}"/>
              </a:ext>
            </a:extLst>
          </p:cNvPr>
          <p:cNvSpPr txBox="1">
            <a:spLocks/>
          </p:cNvSpPr>
          <p:nvPr/>
        </p:nvSpPr>
        <p:spPr>
          <a:xfrm rot="-900000">
            <a:off x="5282585" y="5709444"/>
            <a:ext cx="2365131" cy="523220"/>
          </a:xfrm>
          <a:prstGeom prst="rect">
            <a:avLst/>
          </a:prstGeom>
          <a:noFill/>
        </p:spPr>
        <p:txBody>
          <a:bodyPr wrap="square" rtlCol="0">
            <a:spAutoFit/>
          </a:bodyPr>
          <a:lstStyle/>
          <a:p>
            <a:r>
              <a:rPr lang="nb-NO" sz="2800"/>
              <a:t>norsk-iraner</a:t>
            </a:r>
          </a:p>
        </p:txBody>
      </p:sp>
      <p:sp>
        <p:nvSpPr>
          <p:cNvPr id="5" name="TekstSylinder 4">
            <a:extLst>
              <a:ext uri="{FF2B5EF4-FFF2-40B4-BE49-F238E27FC236}">
                <a16:creationId xmlns:a16="http://schemas.microsoft.com/office/drawing/2014/main" id="{2266AA91-B001-E154-5862-73E093A6D809}"/>
              </a:ext>
            </a:extLst>
          </p:cNvPr>
          <p:cNvSpPr txBox="1">
            <a:spLocks/>
          </p:cNvSpPr>
          <p:nvPr/>
        </p:nvSpPr>
        <p:spPr>
          <a:xfrm>
            <a:off x="9518447" y="4836164"/>
            <a:ext cx="1810188" cy="630942"/>
          </a:xfrm>
          <a:prstGeom prst="rect">
            <a:avLst/>
          </a:prstGeom>
          <a:noFill/>
        </p:spPr>
        <p:txBody>
          <a:bodyPr wrap="square">
            <a:spAutoFit/>
          </a:bodyPr>
          <a:lstStyle/>
          <a:p>
            <a:pPr marL="0" indent="0">
              <a:buNone/>
            </a:pPr>
            <a:r>
              <a:rPr lang="nb-NO" sz="3500"/>
              <a:t>Leyla</a:t>
            </a:r>
            <a:endParaRPr lang="nb-NO" sz="3500">
              <a:solidFill>
                <a:schemeClr val="tx1"/>
              </a:solidFill>
            </a:endParaRPr>
          </a:p>
        </p:txBody>
      </p:sp>
      <p:sp>
        <p:nvSpPr>
          <p:cNvPr id="11" name="TekstSylinder 10">
            <a:extLst>
              <a:ext uri="{FF2B5EF4-FFF2-40B4-BE49-F238E27FC236}">
                <a16:creationId xmlns:a16="http://schemas.microsoft.com/office/drawing/2014/main" id="{4DB7E0B4-FE86-B803-2272-9FBFE871EB16}"/>
              </a:ext>
            </a:extLst>
          </p:cNvPr>
          <p:cNvSpPr txBox="1">
            <a:spLocks/>
          </p:cNvSpPr>
          <p:nvPr/>
        </p:nvSpPr>
        <p:spPr>
          <a:xfrm rot="3831724">
            <a:off x="8286602" y="2543432"/>
            <a:ext cx="2621621" cy="553998"/>
          </a:xfrm>
          <a:prstGeom prst="rect">
            <a:avLst/>
          </a:prstGeom>
          <a:noFill/>
        </p:spPr>
        <p:txBody>
          <a:bodyPr wrap="square" rtlCol="0">
            <a:spAutoFit/>
          </a:bodyPr>
          <a:lstStyle/>
          <a:p>
            <a:r>
              <a:rPr lang="nb-NO" sz="3000"/>
              <a:t>elevrådsleder</a:t>
            </a:r>
          </a:p>
        </p:txBody>
      </p:sp>
      <p:sp>
        <p:nvSpPr>
          <p:cNvPr id="4" name="Rektangel: avrundede hjørner 3">
            <a:extLst>
              <a:ext uri="{FF2B5EF4-FFF2-40B4-BE49-F238E27FC236}">
                <a16:creationId xmlns:a16="http://schemas.microsoft.com/office/drawing/2014/main" id="{F7E2BB16-487F-27C5-18F7-92E364A94765}"/>
              </a:ext>
            </a:extLst>
          </p:cNvPr>
          <p:cNvSpPr/>
          <p:nvPr/>
        </p:nvSpPr>
        <p:spPr>
          <a:xfrm>
            <a:off x="455008" y="724355"/>
            <a:ext cx="4548249" cy="552759"/>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r>
              <a:rPr lang="nb-NO" sz="3600" b="1">
                <a:solidFill>
                  <a:schemeClr val="tx1"/>
                </a:solidFill>
              </a:rPr>
              <a:t>Øvelse: Identitet</a:t>
            </a:r>
          </a:p>
        </p:txBody>
      </p:sp>
      <p:pic>
        <p:nvPicPr>
          <p:cNvPr id="14" name="Bilde 4" descr="Et bilde som inneholder måne, sirkel&#10;&#10;Automatisk generert beskrivelse">
            <a:extLst>
              <a:ext uri="{FF2B5EF4-FFF2-40B4-BE49-F238E27FC236}">
                <a16:creationId xmlns:a16="http://schemas.microsoft.com/office/drawing/2014/main" id="{0BDA5AB8-D95D-5467-A134-1B618BA89457}"/>
              </a:ext>
            </a:extLst>
          </p:cNvPr>
          <p:cNvPicPr>
            <a:picLocks noGrp="1" noRot="1" noMove="1" noResize="1" noEditPoints="1" noAdjustHandles="1" noChangeArrowheads="1" noChangeShapeType="1" noCrop="1"/>
          </p:cNvPicPr>
          <p:nvPr/>
        </p:nvPicPr>
        <p:blipFill>
          <a:blip r:embed="rId4"/>
          <a:srcRect l="80976" b="85859"/>
          <a:stretch/>
        </p:blipFill>
        <p:spPr>
          <a:xfrm>
            <a:off x="11148291" y="0"/>
            <a:ext cx="1043709" cy="969819"/>
          </a:xfrm>
          <a:prstGeom prst="rect">
            <a:avLst/>
          </a:prstGeom>
        </p:spPr>
      </p:pic>
    </p:spTree>
    <p:extLst>
      <p:ext uri="{BB962C8B-B14F-4D97-AF65-F5344CB8AC3E}">
        <p14:creationId xmlns:p14="http://schemas.microsoft.com/office/powerpoint/2010/main" val="553771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rgbClr val="FFFEF0"/>
        </a:solidFill>
        <a:effectLst/>
      </p:bgPr>
    </p:bg>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826544A9-8105-4F24-9FB4-86F30E7F7506}"/>
              </a:ext>
            </a:extLst>
          </p:cNvPr>
          <p:cNvSpPr txBox="1"/>
          <p:nvPr/>
        </p:nvSpPr>
        <p:spPr>
          <a:xfrm>
            <a:off x="1059543" y="2085104"/>
            <a:ext cx="10179475" cy="4401205"/>
          </a:xfrm>
          <a:prstGeom prst="rect">
            <a:avLst/>
          </a:prstGeom>
          <a:noFill/>
        </p:spPr>
        <p:txBody>
          <a:bodyPr wrap="square" rtlCol="0">
            <a:spAutoFit/>
          </a:bodyPr>
          <a:lstStyle/>
          <a:p>
            <a:pPr marL="342900" indent="-342900">
              <a:buFont typeface="Wingdings" panose="05000000000000000000" pitchFamily="2" charset="2"/>
              <a:buChar char="ü"/>
            </a:pPr>
            <a:r>
              <a:rPr lang="nb-NO" sz="2000"/>
              <a:t>Vi respekterer at noen kan oppleve ting som vi ikke nødvendigvis ser eller forstår</a:t>
            </a:r>
          </a:p>
          <a:p>
            <a:pPr marL="342900" indent="-342900">
              <a:buFont typeface="Wingdings" panose="05000000000000000000" pitchFamily="2" charset="2"/>
              <a:buChar char="ü"/>
            </a:pPr>
            <a:endParaRPr lang="nb-NO" sz="2000"/>
          </a:p>
          <a:p>
            <a:pPr marL="342900" indent="-342900">
              <a:buFont typeface="Wingdings" panose="05000000000000000000" pitchFamily="2" charset="2"/>
              <a:buChar char="ü"/>
            </a:pPr>
            <a:r>
              <a:rPr lang="nb-NO" sz="2000"/>
              <a:t>Vi lytter og anerkjenner når noen forteller om sine personlige erfaringer</a:t>
            </a:r>
          </a:p>
          <a:p>
            <a:pPr marL="342900" indent="-342900">
              <a:buFont typeface="Wingdings" panose="05000000000000000000" pitchFamily="2" charset="2"/>
              <a:buChar char="ü"/>
            </a:pPr>
            <a:endParaRPr lang="nb-NO" sz="2000"/>
          </a:p>
          <a:p>
            <a:pPr marL="342900" indent="-342900">
              <a:buFont typeface="Wingdings" panose="05000000000000000000" pitchFamily="2" charset="2"/>
              <a:buChar char="ü"/>
            </a:pPr>
            <a:r>
              <a:rPr lang="nb-NO" sz="2000"/>
              <a:t>Vi utøver ytringsansvar når vi bruker vår stemme</a:t>
            </a:r>
          </a:p>
          <a:p>
            <a:pPr marL="342900" indent="-342900">
              <a:buFont typeface="Wingdings" panose="05000000000000000000" pitchFamily="2" charset="2"/>
              <a:buChar char="ü"/>
            </a:pPr>
            <a:endParaRPr lang="nb-NO" sz="2000"/>
          </a:p>
          <a:p>
            <a:pPr marL="342900" indent="-342900">
              <a:buFont typeface="Wingdings" panose="05000000000000000000" pitchFamily="2" charset="2"/>
              <a:buChar char="ü"/>
            </a:pPr>
            <a:r>
              <a:rPr lang="nb-NO" sz="2000"/>
              <a:t>Vi har rett til å dele våre meninger og være uenige, og vi er likeverdige i samtalen</a:t>
            </a:r>
          </a:p>
          <a:p>
            <a:pPr marL="342900" indent="-342900">
              <a:buFont typeface="Wingdings" panose="05000000000000000000" pitchFamily="2" charset="2"/>
              <a:buChar char="ü"/>
            </a:pPr>
            <a:endParaRPr lang="nb-NO" sz="2000"/>
          </a:p>
          <a:p>
            <a:pPr marL="342900" indent="-342900">
              <a:buFont typeface="Wingdings" panose="05000000000000000000" pitchFamily="2" charset="2"/>
              <a:buChar char="ü"/>
            </a:pPr>
            <a:r>
              <a:rPr lang="nb-NO" sz="2000"/>
              <a:t>Vi har et inkluderende språk som er fri for hatefulle ytringer</a:t>
            </a:r>
          </a:p>
          <a:p>
            <a:pPr marL="342900" indent="-342900">
              <a:buFont typeface="Wingdings" panose="05000000000000000000" pitchFamily="2" charset="2"/>
              <a:buChar char="ü"/>
            </a:pPr>
            <a:endParaRPr lang="nb-NO" sz="2000"/>
          </a:p>
          <a:p>
            <a:pPr marL="342900" indent="-342900">
              <a:buFont typeface="Wingdings" panose="05000000000000000000" pitchFamily="2" charset="2"/>
              <a:buChar char="ü"/>
            </a:pPr>
            <a:r>
              <a:rPr lang="nb-NO" sz="2000"/>
              <a:t>Vi stiller spørsmål dersom vi ikke forstår noen andres perspektiv</a:t>
            </a:r>
          </a:p>
          <a:p>
            <a:pPr marL="342900" indent="-342900">
              <a:buFont typeface="Wingdings" panose="05000000000000000000" pitchFamily="2" charset="2"/>
              <a:buChar char="ü"/>
            </a:pPr>
            <a:endParaRPr lang="nb-NO" sz="2000"/>
          </a:p>
          <a:p>
            <a:pPr marL="342900" indent="-342900">
              <a:buFont typeface="Wingdings" panose="05000000000000000000" pitchFamily="2" charset="2"/>
              <a:buChar char="ü"/>
            </a:pPr>
            <a:r>
              <a:rPr lang="nb-NO" sz="2000"/>
              <a:t>Vi er åpne for at andre stiller oss spørsmål om våre egne perspektiver</a:t>
            </a:r>
          </a:p>
          <a:p>
            <a:endParaRPr lang="nb-NO" sz="2000"/>
          </a:p>
        </p:txBody>
      </p:sp>
      <p:sp>
        <p:nvSpPr>
          <p:cNvPr id="3" name="Rektangel: avrundede hjørner 2">
            <a:extLst>
              <a:ext uri="{FF2B5EF4-FFF2-40B4-BE49-F238E27FC236}">
                <a16:creationId xmlns:a16="http://schemas.microsoft.com/office/drawing/2014/main" id="{08EEFE05-7714-D4F4-5E6E-85D6AB038CB7}"/>
              </a:ext>
            </a:extLst>
          </p:cNvPr>
          <p:cNvSpPr/>
          <p:nvPr/>
        </p:nvSpPr>
        <p:spPr>
          <a:xfrm>
            <a:off x="1059543" y="739639"/>
            <a:ext cx="9095110" cy="1061344"/>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r>
              <a:rPr lang="nb-NO" sz="3200" b="1">
                <a:solidFill>
                  <a:schemeClr val="tx1"/>
                </a:solidFill>
                <a:cs typeface="Arial"/>
              </a:rPr>
              <a:t>Hvordan skape et trygt rom for å snakke om fordommer, diskriminering og rasisme?</a:t>
            </a:r>
          </a:p>
        </p:txBody>
      </p:sp>
      <p:pic>
        <p:nvPicPr>
          <p:cNvPr id="6" name="Bilde 4" descr="Et bilde som inneholder måne, sirkel&#10;&#10;Automatisk generert beskrivelse">
            <a:extLst>
              <a:ext uri="{FF2B5EF4-FFF2-40B4-BE49-F238E27FC236}">
                <a16:creationId xmlns:a16="http://schemas.microsoft.com/office/drawing/2014/main" id="{B88A8BCC-DCB8-2EA4-E1F4-E9270B0812A3}"/>
              </a:ext>
            </a:extLst>
          </p:cNvPr>
          <p:cNvPicPr>
            <a:picLocks noGrp="1" noRot="1" noMove="1" noResize="1" noEditPoints="1" noAdjustHandles="1" noChangeArrowheads="1" noChangeShapeType="1" noCrop="1"/>
          </p:cNvPicPr>
          <p:nvPr/>
        </p:nvPicPr>
        <p:blipFill>
          <a:blip r:embed="rId3"/>
          <a:srcRect l="80976" b="85859"/>
          <a:stretch/>
        </p:blipFill>
        <p:spPr>
          <a:xfrm>
            <a:off x="11148291" y="0"/>
            <a:ext cx="1043709" cy="969819"/>
          </a:xfrm>
          <a:prstGeom prst="rect">
            <a:avLst/>
          </a:prstGeom>
        </p:spPr>
      </p:pic>
    </p:spTree>
    <p:extLst>
      <p:ext uri="{BB962C8B-B14F-4D97-AF65-F5344CB8AC3E}">
        <p14:creationId xmlns:p14="http://schemas.microsoft.com/office/powerpoint/2010/main" val="381953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022656D8-0EA7-449A-B7AF-7DB6520342BF}"/>
              </a:ext>
            </a:extLst>
          </p:cNvPr>
          <p:cNvSpPr txBox="1"/>
          <p:nvPr/>
        </p:nvSpPr>
        <p:spPr>
          <a:xfrm>
            <a:off x="2193091" y="2936679"/>
            <a:ext cx="7805817" cy="646331"/>
          </a:xfrm>
          <a:prstGeom prst="rect">
            <a:avLst/>
          </a:prstGeom>
          <a:noFill/>
        </p:spPr>
        <p:txBody>
          <a:bodyPr wrap="square">
            <a:spAutoFit/>
          </a:bodyPr>
          <a:lstStyle/>
          <a:p>
            <a:pPr algn="ctr"/>
            <a:r>
              <a:rPr lang="nb-NO" b="1">
                <a:latin typeface="+mj-lt"/>
              </a:rPr>
              <a:t>Takk til Bufdir og Sparebankstiftelsen DNB for støtten </a:t>
            </a:r>
            <a:br>
              <a:rPr lang="nb-NO" b="1">
                <a:latin typeface="+mj-lt"/>
              </a:rPr>
            </a:br>
            <a:r>
              <a:rPr lang="nb-NO" b="1">
                <a:latin typeface="+mj-lt"/>
              </a:rPr>
              <a:t>til arbeidet med Human Rights Dialogue.</a:t>
            </a:r>
          </a:p>
        </p:txBody>
      </p:sp>
      <p:pic>
        <p:nvPicPr>
          <p:cNvPr id="12" name="Bilde 11" descr="Et bilde som inneholder Font, logo, Grafikk, tekst&#10;&#10;Automatisk generert beskrivelse">
            <a:extLst>
              <a:ext uri="{FF2B5EF4-FFF2-40B4-BE49-F238E27FC236}">
                <a16:creationId xmlns:a16="http://schemas.microsoft.com/office/drawing/2014/main" id="{910393CF-FAD6-8697-C076-5B873B9BDAD3}"/>
              </a:ext>
            </a:extLst>
          </p:cNvPr>
          <p:cNvPicPr>
            <a:picLocks noChangeAspect="1"/>
          </p:cNvPicPr>
          <p:nvPr/>
        </p:nvPicPr>
        <p:blipFill>
          <a:blip r:embed="rId3"/>
          <a:stretch>
            <a:fillRect/>
          </a:stretch>
        </p:blipFill>
        <p:spPr>
          <a:xfrm>
            <a:off x="3507029" y="4171407"/>
            <a:ext cx="2531395" cy="684797"/>
          </a:xfrm>
          <a:prstGeom prst="rect">
            <a:avLst/>
          </a:prstGeom>
        </p:spPr>
      </p:pic>
      <p:pic>
        <p:nvPicPr>
          <p:cNvPr id="2" name="Bilde 1">
            <a:extLst>
              <a:ext uri="{FF2B5EF4-FFF2-40B4-BE49-F238E27FC236}">
                <a16:creationId xmlns:a16="http://schemas.microsoft.com/office/drawing/2014/main" id="{69EB9B4A-6E51-FA74-A210-E25AF0910A4D}"/>
              </a:ext>
            </a:extLst>
          </p:cNvPr>
          <p:cNvPicPr>
            <a:picLocks noChangeAspect="1"/>
          </p:cNvPicPr>
          <p:nvPr/>
        </p:nvPicPr>
        <p:blipFill>
          <a:blip r:embed="rId4"/>
          <a:stretch>
            <a:fillRect/>
          </a:stretch>
        </p:blipFill>
        <p:spPr>
          <a:xfrm>
            <a:off x="5211624" y="1786213"/>
            <a:ext cx="1768750" cy="682388"/>
          </a:xfrm>
          <a:prstGeom prst="rect">
            <a:avLst/>
          </a:prstGeom>
        </p:spPr>
      </p:pic>
      <p:pic>
        <p:nvPicPr>
          <p:cNvPr id="4" name="Bilde 3" descr="Et bilde som inneholder sort, mørke&#10;&#10;KI-generert innhold kan være feil.">
            <a:extLst>
              <a:ext uri="{FF2B5EF4-FFF2-40B4-BE49-F238E27FC236}">
                <a16:creationId xmlns:a16="http://schemas.microsoft.com/office/drawing/2014/main" id="{CA357D4E-6BCF-EA1B-DA22-4C854DBC9A85}"/>
              </a:ext>
            </a:extLst>
          </p:cNvPr>
          <p:cNvPicPr>
            <a:picLocks noChangeAspect="1"/>
          </p:cNvPicPr>
          <p:nvPr/>
        </p:nvPicPr>
        <p:blipFill>
          <a:blip r:embed="rId5"/>
          <a:stretch>
            <a:fillRect/>
          </a:stretch>
        </p:blipFill>
        <p:spPr>
          <a:xfrm>
            <a:off x="6639406" y="3836778"/>
            <a:ext cx="1559733" cy="1354054"/>
          </a:xfrm>
          <a:prstGeom prst="rect">
            <a:avLst/>
          </a:prstGeom>
        </p:spPr>
      </p:pic>
    </p:spTree>
    <p:extLst>
      <p:ext uri="{BB962C8B-B14F-4D97-AF65-F5344CB8AC3E}">
        <p14:creationId xmlns:p14="http://schemas.microsoft.com/office/powerpoint/2010/main" val="167295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a:extLst>
            <a:ext uri="{FF2B5EF4-FFF2-40B4-BE49-F238E27FC236}">
              <a16:creationId xmlns:a16="http://schemas.microsoft.com/office/drawing/2014/main" id="{13032A58-9B11-6935-717D-9A45460F1E26}"/>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F52F99CC-483D-31DD-A2EF-C5913F8B43DD}"/>
              </a:ext>
            </a:extLst>
          </p:cNvPr>
          <p:cNvSpPr txBox="1"/>
          <p:nvPr/>
        </p:nvSpPr>
        <p:spPr>
          <a:xfrm>
            <a:off x="1024398" y="1537017"/>
            <a:ext cx="10474841" cy="5016758"/>
          </a:xfrm>
          <a:prstGeom prst="rect">
            <a:avLst/>
          </a:prstGeom>
          <a:noFill/>
        </p:spPr>
        <p:txBody>
          <a:bodyPr wrap="square">
            <a:spAutoFit/>
          </a:bodyPr>
          <a:lstStyle/>
          <a:p>
            <a:pPr marL="0" indent="0">
              <a:lnSpc>
                <a:spcPct val="100000"/>
              </a:lnSpc>
              <a:buNone/>
            </a:pPr>
            <a:endParaRPr lang="nb-NO" sz="2000">
              <a:solidFill>
                <a:schemeClr val="tx1"/>
              </a:solidFill>
              <a:latin typeface="+mj-lt"/>
              <a:cs typeface="Arial"/>
            </a:endParaRPr>
          </a:p>
          <a:p>
            <a:pPr marL="0" indent="0">
              <a:lnSpc>
                <a:spcPct val="100000"/>
              </a:lnSpc>
              <a:buNone/>
            </a:pPr>
            <a:r>
              <a:rPr lang="nb-NO" sz="2000" b="1">
                <a:solidFill>
                  <a:schemeClr val="tx1"/>
                </a:solidFill>
                <a:latin typeface="+mj-lt"/>
                <a:cs typeface="Arial"/>
              </a:rPr>
              <a:t>…er vi nysgjerrige</a:t>
            </a:r>
            <a:br>
              <a:rPr lang="nb-NO" sz="2000" i="1">
                <a:latin typeface="+mj-lt"/>
                <a:cs typeface="Arial"/>
              </a:rPr>
            </a:br>
            <a:r>
              <a:rPr lang="nb-NO" sz="2000">
                <a:solidFill>
                  <a:schemeClr val="tx1"/>
                </a:solidFill>
                <a:latin typeface="+mj-lt"/>
                <a:cs typeface="Arial"/>
              </a:rPr>
              <a:t>Vi lytter for å forstå og stiller oppfølgingsspørsmål underveis. Målet er å forstå hverandre.</a:t>
            </a:r>
          </a:p>
          <a:p>
            <a:pPr marL="0" indent="0">
              <a:lnSpc>
                <a:spcPct val="100000"/>
              </a:lnSpc>
              <a:buNone/>
            </a:pPr>
            <a:endParaRPr lang="nb-NO" sz="2000">
              <a:solidFill>
                <a:schemeClr val="tx1"/>
              </a:solidFill>
              <a:latin typeface="+mj-lt"/>
              <a:cs typeface="Arial"/>
            </a:endParaRPr>
          </a:p>
          <a:p>
            <a:pPr marL="0" indent="0">
              <a:lnSpc>
                <a:spcPct val="100000"/>
              </a:lnSpc>
              <a:buNone/>
            </a:pPr>
            <a:r>
              <a:rPr lang="nb-NO" sz="2000" b="1">
                <a:solidFill>
                  <a:schemeClr val="tx1"/>
                </a:solidFill>
                <a:latin typeface="+mj-lt"/>
                <a:cs typeface="Arial"/>
              </a:rPr>
              <a:t>…undersøker vi ulike perspektiver</a:t>
            </a:r>
            <a:br>
              <a:rPr lang="nb-NO" sz="2000" i="1">
                <a:latin typeface="+mj-lt"/>
                <a:cs typeface="Arial"/>
              </a:rPr>
            </a:br>
            <a:r>
              <a:rPr lang="nb-NO" sz="2000">
                <a:solidFill>
                  <a:schemeClr val="tx1"/>
                </a:solidFill>
                <a:latin typeface="+mj-lt"/>
                <a:cs typeface="Arial"/>
              </a:rPr>
              <a:t>Vi undersøker andre måter å oppfatte noe på, og årsakene til hvorfor det oppfattes slik.</a:t>
            </a:r>
          </a:p>
          <a:p>
            <a:pPr marL="0" indent="0">
              <a:lnSpc>
                <a:spcPct val="100000"/>
              </a:lnSpc>
              <a:buNone/>
            </a:pPr>
            <a:r>
              <a:rPr lang="nb-NO" sz="2000">
                <a:solidFill>
                  <a:schemeClr val="tx1"/>
                </a:solidFill>
                <a:latin typeface="+mj-lt"/>
                <a:cs typeface="Arial"/>
              </a:rPr>
              <a:t> </a:t>
            </a:r>
          </a:p>
          <a:p>
            <a:r>
              <a:rPr lang="nb-NO" sz="2000" b="1">
                <a:solidFill>
                  <a:schemeClr val="tx1"/>
                </a:solidFill>
                <a:latin typeface="+mj-lt"/>
                <a:cs typeface="Arial"/>
              </a:rPr>
              <a:t>…</a:t>
            </a:r>
            <a:r>
              <a:rPr lang="nb-NO" sz="2000" b="1">
                <a:latin typeface="+mj-lt"/>
                <a:cs typeface="Arial"/>
              </a:rPr>
              <a:t>øver vi på å dele våre egne meninger</a:t>
            </a:r>
          </a:p>
          <a:p>
            <a:r>
              <a:rPr lang="nb-NO" sz="2000">
                <a:latin typeface="+mj-lt"/>
                <a:cs typeface="Arial"/>
              </a:rPr>
              <a:t>Vi ytrer våre meninger på en måte som ikke går på bekostning av andres rettigheter.</a:t>
            </a:r>
            <a:br>
              <a:rPr lang="nb-NO" sz="2000" b="1">
                <a:latin typeface="+mj-lt"/>
                <a:cs typeface="Arial"/>
              </a:rPr>
            </a:br>
            <a:endParaRPr lang="nb-NO" sz="2000">
              <a:solidFill>
                <a:schemeClr val="tx1"/>
              </a:solidFill>
              <a:latin typeface="+mj-lt"/>
              <a:cs typeface="Arial"/>
            </a:endParaRPr>
          </a:p>
          <a:p>
            <a:pPr marL="0" indent="0">
              <a:lnSpc>
                <a:spcPct val="100000"/>
              </a:lnSpc>
              <a:buNone/>
            </a:pPr>
            <a:r>
              <a:rPr lang="nb-NO" sz="2000" b="1">
                <a:solidFill>
                  <a:schemeClr val="tx1"/>
                </a:solidFill>
                <a:latin typeface="+mj-lt"/>
                <a:cs typeface="Arial"/>
              </a:rPr>
              <a:t>…er uenighet bra</a:t>
            </a:r>
            <a:br>
              <a:rPr lang="nb-NO" sz="2000" b="1">
                <a:latin typeface="+mj-lt"/>
                <a:cs typeface="Arial"/>
              </a:rPr>
            </a:br>
            <a:r>
              <a:rPr lang="nb-NO" sz="2000">
                <a:latin typeface="+mj-lt"/>
                <a:cs typeface="Arial"/>
              </a:rPr>
              <a:t>Målet er ikke å bli enige og mene det samme, men forstå noe fra flere perspektiver.</a:t>
            </a:r>
          </a:p>
          <a:p>
            <a:pPr marL="0" indent="0">
              <a:lnSpc>
                <a:spcPct val="100000"/>
              </a:lnSpc>
              <a:buNone/>
            </a:pPr>
            <a:endParaRPr lang="nb-NO" sz="2000">
              <a:solidFill>
                <a:schemeClr val="tx1"/>
              </a:solidFill>
              <a:latin typeface="+mj-lt"/>
              <a:cs typeface="Arial"/>
            </a:endParaRPr>
          </a:p>
          <a:p>
            <a:pPr marL="0" indent="0">
              <a:lnSpc>
                <a:spcPct val="100000"/>
              </a:lnSpc>
              <a:buNone/>
            </a:pPr>
            <a:r>
              <a:rPr lang="nb-NO" sz="2000" b="1">
                <a:latin typeface="+mj-lt"/>
                <a:cs typeface="Arial"/>
              </a:rPr>
              <a:t>… er vi likeverdige </a:t>
            </a:r>
          </a:p>
          <a:p>
            <a:pPr marL="0" indent="0">
              <a:lnSpc>
                <a:spcPct val="100000"/>
              </a:lnSpc>
              <a:buNone/>
            </a:pPr>
            <a:r>
              <a:rPr lang="nb-NO" sz="2000">
                <a:solidFill>
                  <a:schemeClr val="tx1"/>
                </a:solidFill>
                <a:latin typeface="+mj-lt"/>
                <a:cs typeface="Arial"/>
              </a:rPr>
              <a:t>Ingen er under eller over hverandre i dialogen. </a:t>
            </a:r>
          </a:p>
          <a:p>
            <a:pPr marL="0" indent="0">
              <a:lnSpc>
                <a:spcPct val="100000"/>
              </a:lnSpc>
              <a:buNone/>
            </a:pPr>
            <a:endParaRPr lang="nb-NO" sz="2000">
              <a:solidFill>
                <a:schemeClr val="tx1"/>
              </a:solidFill>
              <a:latin typeface="+mj-lt"/>
              <a:cs typeface="Arial"/>
            </a:endParaRPr>
          </a:p>
        </p:txBody>
      </p:sp>
      <p:sp>
        <p:nvSpPr>
          <p:cNvPr id="5" name="Rektangel: avrundede hjørner 4">
            <a:extLst>
              <a:ext uri="{FF2B5EF4-FFF2-40B4-BE49-F238E27FC236}">
                <a16:creationId xmlns:a16="http://schemas.microsoft.com/office/drawing/2014/main" id="{036612A8-4861-1553-C7C3-7CEF024F60EB}"/>
              </a:ext>
            </a:extLst>
          </p:cNvPr>
          <p:cNvSpPr/>
          <p:nvPr/>
        </p:nvSpPr>
        <p:spPr>
          <a:xfrm>
            <a:off x="841104" y="832334"/>
            <a:ext cx="5605906" cy="887116"/>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nSpc>
                <a:spcPct val="100000"/>
              </a:lnSpc>
            </a:pPr>
            <a:r>
              <a:rPr lang="nb-NO" sz="4000" b="1">
                <a:solidFill>
                  <a:srgbClr val="252525"/>
                </a:solidFill>
                <a:latin typeface="Arial Narrow"/>
              </a:rPr>
              <a:t>I DEN GODE DIALOGEN…</a:t>
            </a:r>
          </a:p>
        </p:txBody>
      </p:sp>
      <p:pic>
        <p:nvPicPr>
          <p:cNvPr id="6" name="Bilde 4" descr="Et bilde som inneholder måne, sirkel&#10;&#10;Automatisk generert beskrivelse">
            <a:extLst>
              <a:ext uri="{FF2B5EF4-FFF2-40B4-BE49-F238E27FC236}">
                <a16:creationId xmlns:a16="http://schemas.microsoft.com/office/drawing/2014/main" id="{FC167237-895A-FF46-B355-EAC997770C32}"/>
              </a:ext>
            </a:extLst>
          </p:cNvPr>
          <p:cNvPicPr>
            <a:picLocks noGrp="1" noRot="1" noMove="1" noResize="1" noEditPoints="1" noAdjustHandles="1" noChangeArrowheads="1" noChangeShapeType="1" noCrop="1"/>
          </p:cNvPicPr>
          <p:nvPr/>
        </p:nvPicPr>
        <p:blipFill>
          <a:blip r:embed="rId3"/>
          <a:srcRect l="80976" b="85859"/>
          <a:stretch/>
        </p:blipFill>
        <p:spPr>
          <a:xfrm>
            <a:off x="11148291" y="0"/>
            <a:ext cx="1043709" cy="969819"/>
          </a:xfrm>
          <a:prstGeom prst="rect">
            <a:avLst/>
          </a:prstGeom>
        </p:spPr>
      </p:pic>
    </p:spTree>
    <p:extLst>
      <p:ext uri="{BB962C8B-B14F-4D97-AF65-F5344CB8AC3E}">
        <p14:creationId xmlns:p14="http://schemas.microsoft.com/office/powerpoint/2010/main" val="311655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pic>
        <p:nvPicPr>
          <p:cNvPr id="3" name="Bilde 4" descr="Et bilde som inneholder måne, sirkel&#10;&#10;Automatisk generert beskrivelse">
            <a:extLst>
              <a:ext uri="{FF2B5EF4-FFF2-40B4-BE49-F238E27FC236}">
                <a16:creationId xmlns:a16="http://schemas.microsoft.com/office/drawing/2014/main" id="{758FEE5D-E83B-15A8-BC39-36877BCA703B}"/>
              </a:ext>
            </a:extLst>
          </p:cNvPr>
          <p:cNvPicPr/>
          <p:nvPr/>
        </p:nvPicPr>
        <p:blipFill>
          <a:blip r:embed="rId3"/>
          <a:srcRect l="80976" b="85859"/>
          <a:stretch/>
        </p:blipFill>
        <p:spPr>
          <a:xfrm>
            <a:off x="11148291" y="0"/>
            <a:ext cx="1043709" cy="969819"/>
          </a:xfrm>
          <a:prstGeom prst="rect">
            <a:avLst/>
          </a:prstGeom>
        </p:spPr>
      </p:pic>
      <p:sp>
        <p:nvSpPr>
          <p:cNvPr id="4" name="Rektangel: avrundede hjørner 3">
            <a:extLst>
              <a:ext uri="{FF2B5EF4-FFF2-40B4-BE49-F238E27FC236}">
                <a16:creationId xmlns:a16="http://schemas.microsoft.com/office/drawing/2014/main" id="{3B861AAA-AD08-E949-93E4-08E08377A55F}"/>
              </a:ext>
            </a:extLst>
          </p:cNvPr>
          <p:cNvSpPr/>
          <p:nvPr/>
        </p:nvSpPr>
        <p:spPr>
          <a:xfrm>
            <a:off x="2614310" y="2289438"/>
            <a:ext cx="6963380" cy="1475873"/>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nb-NO" sz="4000" b="1">
                <a:solidFill>
                  <a:srgbClr val="252525"/>
                </a:solidFill>
                <a:latin typeface="Arial Narrow"/>
              </a:rPr>
              <a:t>HVA ER FORDOMMER,  DISKRIMINERING OG RASISME? </a:t>
            </a:r>
          </a:p>
        </p:txBody>
      </p:sp>
    </p:spTree>
    <p:extLst>
      <p:ext uri="{BB962C8B-B14F-4D97-AF65-F5344CB8AC3E}">
        <p14:creationId xmlns:p14="http://schemas.microsoft.com/office/powerpoint/2010/main" val="117621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a:extLst>
            <a:ext uri="{FF2B5EF4-FFF2-40B4-BE49-F238E27FC236}">
              <a16:creationId xmlns:a16="http://schemas.microsoft.com/office/drawing/2014/main" id="{7B3C70EF-A803-6FFC-6D15-F2FF6FAE5F78}"/>
            </a:ext>
          </a:extLst>
        </p:cNvPr>
        <p:cNvGrpSpPr/>
        <p:nvPr/>
      </p:nvGrpSpPr>
      <p:grpSpPr>
        <a:xfrm>
          <a:off x="0" y="0"/>
          <a:ext cx="0" cy="0"/>
          <a:chOff x="0" y="0"/>
          <a:chExt cx="0" cy="0"/>
        </a:xfrm>
      </p:grpSpPr>
      <p:sp>
        <p:nvSpPr>
          <p:cNvPr id="10" name="Rektangel: avrundede hjørner 9">
            <a:extLst>
              <a:ext uri="{FF2B5EF4-FFF2-40B4-BE49-F238E27FC236}">
                <a16:creationId xmlns:a16="http://schemas.microsoft.com/office/drawing/2014/main" id="{DE2599B4-5A17-32B3-DBE3-EC585AA97235}"/>
              </a:ext>
            </a:extLst>
          </p:cNvPr>
          <p:cNvSpPr/>
          <p:nvPr/>
        </p:nvSpPr>
        <p:spPr>
          <a:xfrm>
            <a:off x="698555" y="848488"/>
            <a:ext cx="2945407" cy="467369"/>
          </a:xfrm>
          <a:prstGeom prst="roundRect">
            <a:avLst/>
          </a:prstGeom>
          <a:solidFill>
            <a:srgbClr val="FFFF1D"/>
          </a:solidFill>
          <a:ln>
            <a:solidFill>
              <a:srgbClr val="FFFF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b-NO" sz="3200" b="1">
              <a:solidFill>
                <a:schemeClr val="tx1"/>
              </a:solidFill>
            </a:endParaRPr>
          </a:p>
        </p:txBody>
      </p:sp>
      <p:sp>
        <p:nvSpPr>
          <p:cNvPr id="9" name="Rektangel: avrundede hjørner 8">
            <a:extLst>
              <a:ext uri="{FF2B5EF4-FFF2-40B4-BE49-F238E27FC236}">
                <a16:creationId xmlns:a16="http://schemas.microsoft.com/office/drawing/2014/main" id="{10D24974-BD4C-CD64-986A-64CF5778E7CC}"/>
              </a:ext>
            </a:extLst>
          </p:cNvPr>
          <p:cNvSpPr/>
          <p:nvPr/>
        </p:nvSpPr>
        <p:spPr>
          <a:xfrm>
            <a:off x="8213331" y="878057"/>
            <a:ext cx="2945407" cy="467369"/>
          </a:xfrm>
          <a:prstGeom prst="roundRect">
            <a:avLst/>
          </a:prstGeom>
          <a:solidFill>
            <a:srgbClr val="FFFF1D"/>
          </a:solidFill>
          <a:ln>
            <a:solidFill>
              <a:srgbClr val="FFFF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b-NO" sz="3200" b="1">
              <a:solidFill>
                <a:schemeClr val="tx1"/>
              </a:solidFill>
            </a:endParaRPr>
          </a:p>
        </p:txBody>
      </p:sp>
      <p:sp>
        <p:nvSpPr>
          <p:cNvPr id="7" name="Rektangel: avrundede hjørner 6">
            <a:extLst>
              <a:ext uri="{FF2B5EF4-FFF2-40B4-BE49-F238E27FC236}">
                <a16:creationId xmlns:a16="http://schemas.microsoft.com/office/drawing/2014/main" id="{99BC5DAA-2A42-801C-3041-66DD2A55EBE6}"/>
              </a:ext>
            </a:extLst>
          </p:cNvPr>
          <p:cNvSpPr/>
          <p:nvPr/>
        </p:nvSpPr>
        <p:spPr>
          <a:xfrm>
            <a:off x="4321436" y="848489"/>
            <a:ext cx="2945407" cy="467369"/>
          </a:xfrm>
          <a:prstGeom prst="roundRect">
            <a:avLst/>
          </a:prstGeom>
          <a:solidFill>
            <a:srgbClr val="FFFF1D"/>
          </a:solidFill>
          <a:ln>
            <a:solidFill>
              <a:srgbClr val="FFFF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b-NO" sz="3200" b="1">
              <a:solidFill>
                <a:schemeClr val="tx1"/>
              </a:solidFill>
            </a:endParaRPr>
          </a:p>
        </p:txBody>
      </p:sp>
      <p:sp>
        <p:nvSpPr>
          <p:cNvPr id="6" name="Rektangel: avrundede hjørner 5">
            <a:extLst>
              <a:ext uri="{FF2B5EF4-FFF2-40B4-BE49-F238E27FC236}">
                <a16:creationId xmlns:a16="http://schemas.microsoft.com/office/drawing/2014/main" id="{3A20E60B-3C11-11F6-FA75-CD108097F34D}"/>
              </a:ext>
            </a:extLst>
          </p:cNvPr>
          <p:cNvSpPr/>
          <p:nvPr/>
        </p:nvSpPr>
        <p:spPr>
          <a:xfrm>
            <a:off x="945198" y="856812"/>
            <a:ext cx="2465196" cy="467369"/>
          </a:xfrm>
          <a:prstGeom prst="roundRect">
            <a:avLst/>
          </a:prstGeom>
          <a:solidFill>
            <a:srgbClr val="FFFF1D"/>
          </a:solidFill>
          <a:ln>
            <a:solidFill>
              <a:srgbClr val="FFFF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b-NO" sz="3200" b="1">
              <a:solidFill>
                <a:schemeClr val="tx1"/>
              </a:solidFill>
            </a:endParaRPr>
          </a:p>
        </p:txBody>
      </p:sp>
      <p:sp>
        <p:nvSpPr>
          <p:cNvPr id="2" name="Rectangle: Rounded Corners 1">
            <a:extLst>
              <a:ext uri="{FF2B5EF4-FFF2-40B4-BE49-F238E27FC236}">
                <a16:creationId xmlns:a16="http://schemas.microsoft.com/office/drawing/2014/main" id="{180CEF14-5C37-5A86-B89B-ECD5883E6206}"/>
              </a:ext>
            </a:extLst>
          </p:cNvPr>
          <p:cNvSpPr/>
          <p:nvPr/>
        </p:nvSpPr>
        <p:spPr>
          <a:xfrm>
            <a:off x="644936" y="1501254"/>
            <a:ext cx="3065720" cy="4793432"/>
          </a:xfrm>
          <a:prstGeom prst="roundRect">
            <a:avLst/>
          </a:prstGeom>
          <a:solidFill>
            <a:srgbClr val="FFFEF0"/>
          </a:solidFill>
          <a:ln w="12700">
            <a:noFill/>
            <a:prstDash val="solid"/>
            <a:extLst>
              <a:ext uri="{C807C97D-BFC1-408E-A445-0C87EB9F89A2}">
                <ask:lineSketchStyleProps xmlns:ask="http://schemas.microsoft.com/office/drawing/2018/sketchyshapes" sd="3499211612">
                  <a:custGeom>
                    <a:avLst/>
                    <a:gdLst>
                      <a:gd name="csX0" fmla="*/ 0 w 3065720"/>
                      <a:gd name="csY0" fmla="*/ 510964 h 5488654"/>
                      <a:gd name="csX1" fmla="*/ 510964 w 3065720"/>
                      <a:gd name="csY1" fmla="*/ 0 h 5488654"/>
                      <a:gd name="csX2" fmla="*/ 1151352 w 3065720"/>
                      <a:gd name="csY2" fmla="*/ 0 h 5488654"/>
                      <a:gd name="csX3" fmla="*/ 1771302 w 3065720"/>
                      <a:gd name="csY3" fmla="*/ 0 h 5488654"/>
                      <a:gd name="csX4" fmla="*/ 2554756 w 3065720"/>
                      <a:gd name="csY4" fmla="*/ 0 h 5488654"/>
                      <a:gd name="csX5" fmla="*/ 3065720 w 3065720"/>
                      <a:gd name="csY5" fmla="*/ 510964 h 5488654"/>
                      <a:gd name="csX6" fmla="*/ 3065720 w 3065720"/>
                      <a:gd name="csY6" fmla="*/ 1059733 h 5488654"/>
                      <a:gd name="csX7" fmla="*/ 3065720 w 3065720"/>
                      <a:gd name="csY7" fmla="*/ 1563835 h 5488654"/>
                      <a:gd name="csX8" fmla="*/ 3065720 w 3065720"/>
                      <a:gd name="csY8" fmla="*/ 2246606 h 5488654"/>
                      <a:gd name="csX9" fmla="*/ 3065720 w 3065720"/>
                      <a:gd name="csY9" fmla="*/ 2929377 h 5488654"/>
                      <a:gd name="csX10" fmla="*/ 3065720 w 3065720"/>
                      <a:gd name="csY10" fmla="*/ 3656815 h 5488654"/>
                      <a:gd name="csX11" fmla="*/ 3065720 w 3065720"/>
                      <a:gd name="csY11" fmla="*/ 4294919 h 5488654"/>
                      <a:gd name="csX12" fmla="*/ 3065720 w 3065720"/>
                      <a:gd name="csY12" fmla="*/ 4977690 h 5488654"/>
                      <a:gd name="csX13" fmla="*/ 2554756 w 3065720"/>
                      <a:gd name="csY13" fmla="*/ 5488654 h 5488654"/>
                      <a:gd name="csX14" fmla="*/ 1914368 w 3065720"/>
                      <a:gd name="csY14" fmla="*/ 5488654 h 5488654"/>
                      <a:gd name="csX15" fmla="*/ 1294418 w 3065720"/>
                      <a:gd name="csY15" fmla="*/ 5488654 h 5488654"/>
                      <a:gd name="csX16" fmla="*/ 510964 w 3065720"/>
                      <a:gd name="csY16" fmla="*/ 5488654 h 5488654"/>
                      <a:gd name="csX17" fmla="*/ 0 w 3065720"/>
                      <a:gd name="csY17" fmla="*/ 4977690 h 5488654"/>
                      <a:gd name="csX18" fmla="*/ 0 w 3065720"/>
                      <a:gd name="csY18" fmla="*/ 4294919 h 5488654"/>
                      <a:gd name="csX19" fmla="*/ 0 w 3065720"/>
                      <a:gd name="csY19" fmla="*/ 3746150 h 5488654"/>
                      <a:gd name="csX20" fmla="*/ 0 w 3065720"/>
                      <a:gd name="csY20" fmla="*/ 3018712 h 5488654"/>
                      <a:gd name="csX21" fmla="*/ 0 w 3065720"/>
                      <a:gd name="csY21" fmla="*/ 2380608 h 5488654"/>
                      <a:gd name="csX22" fmla="*/ 0 w 3065720"/>
                      <a:gd name="csY22" fmla="*/ 1831839 h 5488654"/>
                      <a:gd name="csX23" fmla="*/ 0 w 3065720"/>
                      <a:gd name="csY23" fmla="*/ 1104400 h 5488654"/>
                      <a:gd name="csX24" fmla="*/ 0 w 3065720"/>
                      <a:gd name="csY24" fmla="*/ 510964 h 54886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3065720" h="5488654" fill="none" extrusionOk="0">
                        <a:moveTo>
                          <a:pt x="0" y="510964"/>
                        </a:moveTo>
                        <a:cubicBezTo>
                          <a:pt x="-39274" y="262674"/>
                          <a:pt x="232184" y="22215"/>
                          <a:pt x="510964" y="0"/>
                        </a:cubicBezTo>
                        <a:cubicBezTo>
                          <a:pt x="828537" y="23120"/>
                          <a:pt x="918224" y="-5158"/>
                          <a:pt x="1151352" y="0"/>
                        </a:cubicBezTo>
                        <a:cubicBezTo>
                          <a:pt x="1384480" y="5158"/>
                          <a:pt x="1484133" y="27275"/>
                          <a:pt x="1771302" y="0"/>
                        </a:cubicBezTo>
                        <a:cubicBezTo>
                          <a:pt x="2058471" y="-27275"/>
                          <a:pt x="2379252" y="-22434"/>
                          <a:pt x="2554756" y="0"/>
                        </a:cubicBezTo>
                        <a:cubicBezTo>
                          <a:pt x="2873570" y="36081"/>
                          <a:pt x="3080543" y="202748"/>
                          <a:pt x="3065720" y="510964"/>
                        </a:cubicBezTo>
                        <a:cubicBezTo>
                          <a:pt x="3082841" y="772774"/>
                          <a:pt x="3070492" y="827625"/>
                          <a:pt x="3065720" y="1059733"/>
                        </a:cubicBezTo>
                        <a:cubicBezTo>
                          <a:pt x="3060948" y="1291841"/>
                          <a:pt x="3047853" y="1416250"/>
                          <a:pt x="3065720" y="1563835"/>
                        </a:cubicBezTo>
                        <a:cubicBezTo>
                          <a:pt x="3083587" y="1711420"/>
                          <a:pt x="3048028" y="2012024"/>
                          <a:pt x="3065720" y="2246606"/>
                        </a:cubicBezTo>
                        <a:cubicBezTo>
                          <a:pt x="3083412" y="2481188"/>
                          <a:pt x="3053458" y="2772546"/>
                          <a:pt x="3065720" y="2929377"/>
                        </a:cubicBezTo>
                        <a:cubicBezTo>
                          <a:pt x="3077982" y="3086208"/>
                          <a:pt x="3089943" y="3468445"/>
                          <a:pt x="3065720" y="3656815"/>
                        </a:cubicBezTo>
                        <a:cubicBezTo>
                          <a:pt x="3041497" y="3845185"/>
                          <a:pt x="3040519" y="4097014"/>
                          <a:pt x="3065720" y="4294919"/>
                        </a:cubicBezTo>
                        <a:cubicBezTo>
                          <a:pt x="3090921" y="4492824"/>
                          <a:pt x="3089878" y="4664762"/>
                          <a:pt x="3065720" y="4977690"/>
                        </a:cubicBezTo>
                        <a:cubicBezTo>
                          <a:pt x="3080169" y="5293986"/>
                          <a:pt x="2842837" y="5507561"/>
                          <a:pt x="2554756" y="5488654"/>
                        </a:cubicBezTo>
                        <a:cubicBezTo>
                          <a:pt x="2295758" y="5469799"/>
                          <a:pt x="2174894" y="5518015"/>
                          <a:pt x="1914368" y="5488654"/>
                        </a:cubicBezTo>
                        <a:cubicBezTo>
                          <a:pt x="1653842" y="5459293"/>
                          <a:pt x="1441938" y="5487050"/>
                          <a:pt x="1294418" y="5488654"/>
                        </a:cubicBezTo>
                        <a:cubicBezTo>
                          <a:pt x="1146898" y="5490259"/>
                          <a:pt x="855072" y="5522780"/>
                          <a:pt x="510964" y="5488654"/>
                        </a:cubicBezTo>
                        <a:cubicBezTo>
                          <a:pt x="240934" y="5430750"/>
                          <a:pt x="33768" y="5304231"/>
                          <a:pt x="0" y="4977690"/>
                        </a:cubicBezTo>
                        <a:cubicBezTo>
                          <a:pt x="-8407" y="4650713"/>
                          <a:pt x="28631" y="4614704"/>
                          <a:pt x="0" y="4294919"/>
                        </a:cubicBezTo>
                        <a:cubicBezTo>
                          <a:pt x="-28631" y="3975134"/>
                          <a:pt x="27346" y="3887394"/>
                          <a:pt x="0" y="3746150"/>
                        </a:cubicBezTo>
                        <a:cubicBezTo>
                          <a:pt x="-27346" y="3604906"/>
                          <a:pt x="34713" y="3218737"/>
                          <a:pt x="0" y="3018712"/>
                        </a:cubicBezTo>
                        <a:cubicBezTo>
                          <a:pt x="-34713" y="2818687"/>
                          <a:pt x="18198" y="2520390"/>
                          <a:pt x="0" y="2380608"/>
                        </a:cubicBezTo>
                        <a:cubicBezTo>
                          <a:pt x="-18198" y="2240826"/>
                          <a:pt x="23561" y="2031320"/>
                          <a:pt x="0" y="1831839"/>
                        </a:cubicBezTo>
                        <a:cubicBezTo>
                          <a:pt x="-23561" y="1632358"/>
                          <a:pt x="-17658" y="1421148"/>
                          <a:pt x="0" y="1104400"/>
                        </a:cubicBezTo>
                        <a:cubicBezTo>
                          <a:pt x="17658" y="787652"/>
                          <a:pt x="-28473" y="736136"/>
                          <a:pt x="0" y="510964"/>
                        </a:cubicBezTo>
                        <a:close/>
                      </a:path>
                      <a:path w="3065720" h="5488654" stroke="0" extrusionOk="0">
                        <a:moveTo>
                          <a:pt x="0" y="510964"/>
                        </a:moveTo>
                        <a:cubicBezTo>
                          <a:pt x="-7162" y="206284"/>
                          <a:pt x="181238" y="4092"/>
                          <a:pt x="510964" y="0"/>
                        </a:cubicBezTo>
                        <a:cubicBezTo>
                          <a:pt x="770391" y="-29519"/>
                          <a:pt x="877329" y="17336"/>
                          <a:pt x="1233104" y="0"/>
                        </a:cubicBezTo>
                        <a:cubicBezTo>
                          <a:pt x="1588879" y="-17336"/>
                          <a:pt x="1746511" y="14219"/>
                          <a:pt x="1934806" y="0"/>
                        </a:cubicBezTo>
                        <a:cubicBezTo>
                          <a:pt x="2123101" y="-14219"/>
                          <a:pt x="2272763" y="-30968"/>
                          <a:pt x="2554756" y="0"/>
                        </a:cubicBezTo>
                        <a:cubicBezTo>
                          <a:pt x="2857534" y="-7533"/>
                          <a:pt x="3046737" y="240361"/>
                          <a:pt x="3065720" y="510964"/>
                        </a:cubicBezTo>
                        <a:cubicBezTo>
                          <a:pt x="3083216" y="682706"/>
                          <a:pt x="3059953" y="869323"/>
                          <a:pt x="3065720" y="1104400"/>
                        </a:cubicBezTo>
                        <a:cubicBezTo>
                          <a:pt x="3071487" y="1339477"/>
                          <a:pt x="3081531" y="1544151"/>
                          <a:pt x="3065720" y="1831839"/>
                        </a:cubicBezTo>
                        <a:cubicBezTo>
                          <a:pt x="3049909" y="2119527"/>
                          <a:pt x="3030992" y="2314940"/>
                          <a:pt x="3065720" y="2559277"/>
                        </a:cubicBezTo>
                        <a:cubicBezTo>
                          <a:pt x="3100448" y="2803614"/>
                          <a:pt x="3065664" y="2973944"/>
                          <a:pt x="3065720" y="3108046"/>
                        </a:cubicBezTo>
                        <a:cubicBezTo>
                          <a:pt x="3065776" y="3242148"/>
                          <a:pt x="3090356" y="3408500"/>
                          <a:pt x="3065720" y="3656815"/>
                        </a:cubicBezTo>
                        <a:cubicBezTo>
                          <a:pt x="3041084" y="3905130"/>
                          <a:pt x="3047754" y="4004722"/>
                          <a:pt x="3065720" y="4160917"/>
                        </a:cubicBezTo>
                        <a:cubicBezTo>
                          <a:pt x="3083686" y="4317112"/>
                          <a:pt x="3077887" y="4582640"/>
                          <a:pt x="3065720" y="4977690"/>
                        </a:cubicBezTo>
                        <a:cubicBezTo>
                          <a:pt x="3032473" y="5290665"/>
                          <a:pt x="2835282" y="5519216"/>
                          <a:pt x="2554756" y="5488654"/>
                        </a:cubicBezTo>
                        <a:cubicBezTo>
                          <a:pt x="2206178" y="5474344"/>
                          <a:pt x="2048155" y="5471803"/>
                          <a:pt x="1853054" y="5488654"/>
                        </a:cubicBezTo>
                        <a:cubicBezTo>
                          <a:pt x="1657953" y="5505505"/>
                          <a:pt x="1516647" y="5477259"/>
                          <a:pt x="1192228" y="5488654"/>
                        </a:cubicBezTo>
                        <a:cubicBezTo>
                          <a:pt x="867809" y="5500049"/>
                          <a:pt x="824528" y="5487804"/>
                          <a:pt x="510964" y="5488654"/>
                        </a:cubicBezTo>
                        <a:cubicBezTo>
                          <a:pt x="245626" y="5452458"/>
                          <a:pt x="67817" y="5275780"/>
                          <a:pt x="0" y="4977690"/>
                        </a:cubicBezTo>
                        <a:cubicBezTo>
                          <a:pt x="8634" y="4733968"/>
                          <a:pt x="5786" y="4637082"/>
                          <a:pt x="0" y="4428921"/>
                        </a:cubicBezTo>
                        <a:cubicBezTo>
                          <a:pt x="-5786" y="4220760"/>
                          <a:pt x="-12681" y="4122007"/>
                          <a:pt x="0" y="3835484"/>
                        </a:cubicBezTo>
                        <a:cubicBezTo>
                          <a:pt x="12681" y="3548961"/>
                          <a:pt x="-7242" y="3486982"/>
                          <a:pt x="0" y="3331382"/>
                        </a:cubicBezTo>
                        <a:cubicBezTo>
                          <a:pt x="7242" y="3175782"/>
                          <a:pt x="-30513" y="2831497"/>
                          <a:pt x="0" y="2693279"/>
                        </a:cubicBezTo>
                        <a:cubicBezTo>
                          <a:pt x="30513" y="2555061"/>
                          <a:pt x="18633" y="2204555"/>
                          <a:pt x="0" y="2055175"/>
                        </a:cubicBezTo>
                        <a:cubicBezTo>
                          <a:pt x="-18633" y="1905795"/>
                          <a:pt x="-20415" y="1706885"/>
                          <a:pt x="0" y="1372404"/>
                        </a:cubicBezTo>
                        <a:cubicBezTo>
                          <a:pt x="20415" y="1037923"/>
                          <a:pt x="-18393" y="836821"/>
                          <a:pt x="0" y="510964"/>
                        </a:cubicBezTo>
                        <a:close/>
                      </a:path>
                    </a:pathLst>
                  </a:custGeom>
                  <ask:type>
                    <ask:lineSketchNon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9161858-92C5-D85F-73F3-528E04515823}"/>
              </a:ext>
            </a:extLst>
          </p:cNvPr>
          <p:cNvSpPr/>
          <p:nvPr/>
        </p:nvSpPr>
        <p:spPr>
          <a:xfrm>
            <a:off x="3981572" y="1501255"/>
            <a:ext cx="3666084" cy="4793432"/>
          </a:xfrm>
          <a:prstGeom prst="roundRect">
            <a:avLst/>
          </a:prstGeom>
          <a:solidFill>
            <a:srgbClr val="FFFEF0"/>
          </a:solidFill>
          <a:ln w="12700">
            <a:noFill/>
            <a:prstDash val="solid"/>
            <a:extLst>
              <a:ext uri="{C807C97D-BFC1-408E-A445-0C87EB9F89A2}">
                <ask:lineSketchStyleProps xmlns:ask="http://schemas.microsoft.com/office/drawing/2018/sketchyshapes" sd="4107523189">
                  <a:custGeom>
                    <a:avLst/>
                    <a:gdLst>
                      <a:gd name="csX0" fmla="*/ 0 w 3666084"/>
                      <a:gd name="csY0" fmla="*/ 611026 h 5488654"/>
                      <a:gd name="csX1" fmla="*/ 611026 w 3666084"/>
                      <a:gd name="csY1" fmla="*/ 0 h 5488654"/>
                      <a:gd name="csX2" fmla="*/ 1173153 w 3666084"/>
                      <a:gd name="csY2" fmla="*/ 0 h 5488654"/>
                      <a:gd name="csX3" fmla="*/ 1735281 w 3666084"/>
                      <a:gd name="csY3" fmla="*/ 0 h 5488654"/>
                      <a:gd name="csX4" fmla="*/ 2321848 w 3666084"/>
                      <a:gd name="csY4" fmla="*/ 0 h 5488654"/>
                      <a:gd name="csX5" fmla="*/ 3055058 w 3666084"/>
                      <a:gd name="csY5" fmla="*/ 0 h 5488654"/>
                      <a:gd name="csX6" fmla="*/ 3666084 w 3666084"/>
                      <a:gd name="csY6" fmla="*/ 611026 h 5488654"/>
                      <a:gd name="csX7" fmla="*/ 3666084 w 3666084"/>
                      <a:gd name="csY7" fmla="*/ 1177875 h 5488654"/>
                      <a:gd name="csX8" fmla="*/ 3666084 w 3666084"/>
                      <a:gd name="csY8" fmla="*/ 1744723 h 5488654"/>
                      <a:gd name="csX9" fmla="*/ 3666084 w 3666084"/>
                      <a:gd name="csY9" fmla="*/ 2311572 h 5488654"/>
                      <a:gd name="csX10" fmla="*/ 3666084 w 3666084"/>
                      <a:gd name="csY10" fmla="*/ 2835754 h 5488654"/>
                      <a:gd name="csX11" fmla="*/ 3666084 w 3666084"/>
                      <a:gd name="csY11" fmla="*/ 3445269 h 5488654"/>
                      <a:gd name="csX12" fmla="*/ 3666084 w 3666084"/>
                      <a:gd name="csY12" fmla="*/ 4097449 h 5488654"/>
                      <a:gd name="csX13" fmla="*/ 3666084 w 3666084"/>
                      <a:gd name="csY13" fmla="*/ 4877628 h 5488654"/>
                      <a:gd name="csX14" fmla="*/ 3055058 w 3666084"/>
                      <a:gd name="csY14" fmla="*/ 5488654 h 5488654"/>
                      <a:gd name="csX15" fmla="*/ 2492931 w 3666084"/>
                      <a:gd name="csY15" fmla="*/ 5488654 h 5488654"/>
                      <a:gd name="csX16" fmla="*/ 1833042 w 3666084"/>
                      <a:gd name="csY16" fmla="*/ 5488654 h 5488654"/>
                      <a:gd name="csX17" fmla="*/ 1222034 w 3666084"/>
                      <a:gd name="csY17" fmla="*/ 5488654 h 5488654"/>
                      <a:gd name="csX18" fmla="*/ 611026 w 3666084"/>
                      <a:gd name="csY18" fmla="*/ 5488654 h 5488654"/>
                      <a:gd name="csX19" fmla="*/ 0 w 3666084"/>
                      <a:gd name="csY19" fmla="*/ 4877628 h 5488654"/>
                      <a:gd name="csX20" fmla="*/ 0 w 3666084"/>
                      <a:gd name="csY20" fmla="*/ 4353445 h 5488654"/>
                      <a:gd name="csX21" fmla="*/ 0 w 3666084"/>
                      <a:gd name="csY21" fmla="*/ 3786597 h 5488654"/>
                      <a:gd name="csX22" fmla="*/ 0 w 3666084"/>
                      <a:gd name="csY22" fmla="*/ 3177082 h 5488654"/>
                      <a:gd name="csX23" fmla="*/ 0 w 3666084"/>
                      <a:gd name="csY23" fmla="*/ 2652900 h 5488654"/>
                      <a:gd name="csX24" fmla="*/ 0 w 3666084"/>
                      <a:gd name="csY24" fmla="*/ 2171383 h 5488654"/>
                      <a:gd name="csX25" fmla="*/ 0 w 3666084"/>
                      <a:gd name="csY25" fmla="*/ 1476537 h 5488654"/>
                      <a:gd name="csX26" fmla="*/ 0 w 3666084"/>
                      <a:gd name="csY26" fmla="*/ 611026 h 54886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3666084" h="5488654" fill="none" extrusionOk="0">
                        <a:moveTo>
                          <a:pt x="0" y="611026"/>
                        </a:moveTo>
                        <a:cubicBezTo>
                          <a:pt x="-46359" y="340486"/>
                          <a:pt x="314479" y="45390"/>
                          <a:pt x="611026" y="0"/>
                        </a:cubicBezTo>
                        <a:cubicBezTo>
                          <a:pt x="817443" y="13121"/>
                          <a:pt x="1021332" y="-11406"/>
                          <a:pt x="1173153" y="0"/>
                        </a:cubicBezTo>
                        <a:cubicBezTo>
                          <a:pt x="1324974" y="11406"/>
                          <a:pt x="1572876" y="-21046"/>
                          <a:pt x="1735281" y="0"/>
                        </a:cubicBezTo>
                        <a:cubicBezTo>
                          <a:pt x="1897686" y="21046"/>
                          <a:pt x="2124054" y="-23563"/>
                          <a:pt x="2321848" y="0"/>
                        </a:cubicBezTo>
                        <a:cubicBezTo>
                          <a:pt x="2519642" y="23563"/>
                          <a:pt x="2877318" y="18713"/>
                          <a:pt x="3055058" y="0"/>
                        </a:cubicBezTo>
                        <a:cubicBezTo>
                          <a:pt x="3331464" y="-1162"/>
                          <a:pt x="3713740" y="313309"/>
                          <a:pt x="3666084" y="611026"/>
                        </a:cubicBezTo>
                        <a:cubicBezTo>
                          <a:pt x="3691400" y="789519"/>
                          <a:pt x="3666073" y="970062"/>
                          <a:pt x="3666084" y="1177875"/>
                        </a:cubicBezTo>
                        <a:cubicBezTo>
                          <a:pt x="3666095" y="1385688"/>
                          <a:pt x="3682287" y="1581613"/>
                          <a:pt x="3666084" y="1744723"/>
                        </a:cubicBezTo>
                        <a:cubicBezTo>
                          <a:pt x="3649881" y="1907833"/>
                          <a:pt x="3690982" y="2115535"/>
                          <a:pt x="3666084" y="2311572"/>
                        </a:cubicBezTo>
                        <a:cubicBezTo>
                          <a:pt x="3641186" y="2507609"/>
                          <a:pt x="3670507" y="2716732"/>
                          <a:pt x="3666084" y="2835754"/>
                        </a:cubicBezTo>
                        <a:cubicBezTo>
                          <a:pt x="3661661" y="2954776"/>
                          <a:pt x="3636276" y="3165354"/>
                          <a:pt x="3666084" y="3445269"/>
                        </a:cubicBezTo>
                        <a:cubicBezTo>
                          <a:pt x="3695892" y="3725184"/>
                          <a:pt x="3644705" y="3894731"/>
                          <a:pt x="3666084" y="4097449"/>
                        </a:cubicBezTo>
                        <a:cubicBezTo>
                          <a:pt x="3687463" y="4300167"/>
                          <a:pt x="3691864" y="4674375"/>
                          <a:pt x="3666084" y="4877628"/>
                        </a:cubicBezTo>
                        <a:cubicBezTo>
                          <a:pt x="3709984" y="5214294"/>
                          <a:pt x="3370416" y="5447689"/>
                          <a:pt x="3055058" y="5488654"/>
                        </a:cubicBezTo>
                        <a:cubicBezTo>
                          <a:pt x="2893026" y="5495375"/>
                          <a:pt x="2639147" y="5490985"/>
                          <a:pt x="2492931" y="5488654"/>
                        </a:cubicBezTo>
                        <a:cubicBezTo>
                          <a:pt x="2346715" y="5486323"/>
                          <a:pt x="2121989" y="5497142"/>
                          <a:pt x="1833042" y="5488654"/>
                        </a:cubicBezTo>
                        <a:cubicBezTo>
                          <a:pt x="1544095" y="5480166"/>
                          <a:pt x="1457894" y="5504845"/>
                          <a:pt x="1222034" y="5488654"/>
                        </a:cubicBezTo>
                        <a:cubicBezTo>
                          <a:pt x="986174" y="5472463"/>
                          <a:pt x="896810" y="5458289"/>
                          <a:pt x="611026" y="5488654"/>
                        </a:cubicBezTo>
                        <a:cubicBezTo>
                          <a:pt x="296269" y="5461746"/>
                          <a:pt x="-57916" y="5268271"/>
                          <a:pt x="0" y="4877628"/>
                        </a:cubicBezTo>
                        <a:cubicBezTo>
                          <a:pt x="3790" y="4655783"/>
                          <a:pt x="11888" y="4554378"/>
                          <a:pt x="0" y="4353445"/>
                        </a:cubicBezTo>
                        <a:cubicBezTo>
                          <a:pt x="-11888" y="4152512"/>
                          <a:pt x="-4749" y="3963004"/>
                          <a:pt x="0" y="3786597"/>
                        </a:cubicBezTo>
                        <a:cubicBezTo>
                          <a:pt x="4749" y="3610190"/>
                          <a:pt x="23724" y="3359389"/>
                          <a:pt x="0" y="3177082"/>
                        </a:cubicBezTo>
                        <a:cubicBezTo>
                          <a:pt x="-23724" y="2994776"/>
                          <a:pt x="5306" y="2818630"/>
                          <a:pt x="0" y="2652900"/>
                        </a:cubicBezTo>
                        <a:cubicBezTo>
                          <a:pt x="-5306" y="2487170"/>
                          <a:pt x="-10244" y="2342298"/>
                          <a:pt x="0" y="2171383"/>
                        </a:cubicBezTo>
                        <a:cubicBezTo>
                          <a:pt x="10244" y="2000468"/>
                          <a:pt x="-4919" y="1812482"/>
                          <a:pt x="0" y="1476537"/>
                        </a:cubicBezTo>
                        <a:cubicBezTo>
                          <a:pt x="4919" y="1140592"/>
                          <a:pt x="25580" y="995765"/>
                          <a:pt x="0" y="611026"/>
                        </a:cubicBezTo>
                        <a:close/>
                      </a:path>
                      <a:path w="3666084" h="5488654" stroke="0" extrusionOk="0">
                        <a:moveTo>
                          <a:pt x="0" y="611026"/>
                        </a:moveTo>
                        <a:cubicBezTo>
                          <a:pt x="-15594" y="245942"/>
                          <a:pt x="291754" y="7765"/>
                          <a:pt x="611026" y="0"/>
                        </a:cubicBezTo>
                        <a:cubicBezTo>
                          <a:pt x="772013" y="-26232"/>
                          <a:pt x="981686" y="29572"/>
                          <a:pt x="1222034" y="0"/>
                        </a:cubicBezTo>
                        <a:cubicBezTo>
                          <a:pt x="1462382" y="-29572"/>
                          <a:pt x="1612024" y="13930"/>
                          <a:pt x="1881923" y="0"/>
                        </a:cubicBezTo>
                        <a:cubicBezTo>
                          <a:pt x="2151822" y="-13930"/>
                          <a:pt x="2358994" y="10933"/>
                          <a:pt x="2517371" y="0"/>
                        </a:cubicBezTo>
                        <a:cubicBezTo>
                          <a:pt x="2675748" y="-10933"/>
                          <a:pt x="2910001" y="-9096"/>
                          <a:pt x="3055058" y="0"/>
                        </a:cubicBezTo>
                        <a:cubicBezTo>
                          <a:pt x="3382475" y="31365"/>
                          <a:pt x="3716716" y="227263"/>
                          <a:pt x="3666084" y="611026"/>
                        </a:cubicBezTo>
                        <a:cubicBezTo>
                          <a:pt x="3681427" y="749059"/>
                          <a:pt x="3675563" y="994247"/>
                          <a:pt x="3666084" y="1135209"/>
                        </a:cubicBezTo>
                        <a:cubicBezTo>
                          <a:pt x="3656605" y="1276171"/>
                          <a:pt x="3661617" y="1532227"/>
                          <a:pt x="3666084" y="1744723"/>
                        </a:cubicBezTo>
                        <a:cubicBezTo>
                          <a:pt x="3670551" y="1957219"/>
                          <a:pt x="3666154" y="2120982"/>
                          <a:pt x="3666084" y="2268906"/>
                        </a:cubicBezTo>
                        <a:cubicBezTo>
                          <a:pt x="3666014" y="2416830"/>
                          <a:pt x="3677384" y="2564189"/>
                          <a:pt x="3666084" y="2793088"/>
                        </a:cubicBezTo>
                        <a:cubicBezTo>
                          <a:pt x="3654784" y="3021987"/>
                          <a:pt x="3666454" y="3137742"/>
                          <a:pt x="3666084" y="3317271"/>
                        </a:cubicBezTo>
                        <a:cubicBezTo>
                          <a:pt x="3665714" y="3496800"/>
                          <a:pt x="3643976" y="3819625"/>
                          <a:pt x="3666084" y="3969451"/>
                        </a:cubicBezTo>
                        <a:cubicBezTo>
                          <a:pt x="3688192" y="4119277"/>
                          <a:pt x="3628140" y="4569220"/>
                          <a:pt x="3666084" y="4877628"/>
                        </a:cubicBezTo>
                        <a:cubicBezTo>
                          <a:pt x="3624090" y="5190035"/>
                          <a:pt x="3396377" y="5506857"/>
                          <a:pt x="3055058" y="5488654"/>
                        </a:cubicBezTo>
                        <a:cubicBezTo>
                          <a:pt x="2875928" y="5486124"/>
                          <a:pt x="2546614" y="5509537"/>
                          <a:pt x="2395169" y="5488654"/>
                        </a:cubicBezTo>
                        <a:cubicBezTo>
                          <a:pt x="2243724" y="5467771"/>
                          <a:pt x="1900032" y="5512288"/>
                          <a:pt x="1735281" y="5488654"/>
                        </a:cubicBezTo>
                        <a:cubicBezTo>
                          <a:pt x="1570530" y="5465020"/>
                          <a:pt x="894756" y="5494128"/>
                          <a:pt x="611026" y="5488654"/>
                        </a:cubicBezTo>
                        <a:cubicBezTo>
                          <a:pt x="269320" y="5406286"/>
                          <a:pt x="27499" y="5225473"/>
                          <a:pt x="0" y="4877628"/>
                        </a:cubicBezTo>
                        <a:cubicBezTo>
                          <a:pt x="717" y="4680261"/>
                          <a:pt x="-29026" y="4516179"/>
                          <a:pt x="0" y="4268113"/>
                        </a:cubicBezTo>
                        <a:cubicBezTo>
                          <a:pt x="29026" y="4020048"/>
                          <a:pt x="17612" y="3959923"/>
                          <a:pt x="0" y="3786597"/>
                        </a:cubicBezTo>
                        <a:cubicBezTo>
                          <a:pt x="-17612" y="3613271"/>
                          <a:pt x="-26205" y="3308245"/>
                          <a:pt x="0" y="3177082"/>
                        </a:cubicBezTo>
                        <a:cubicBezTo>
                          <a:pt x="26205" y="3045920"/>
                          <a:pt x="-10813" y="2903108"/>
                          <a:pt x="0" y="2652900"/>
                        </a:cubicBezTo>
                        <a:cubicBezTo>
                          <a:pt x="10813" y="2402692"/>
                          <a:pt x="8546" y="2134728"/>
                          <a:pt x="0" y="2000719"/>
                        </a:cubicBezTo>
                        <a:cubicBezTo>
                          <a:pt x="-8546" y="1866710"/>
                          <a:pt x="-5656" y="1655758"/>
                          <a:pt x="0" y="1348539"/>
                        </a:cubicBezTo>
                        <a:cubicBezTo>
                          <a:pt x="5656" y="1041320"/>
                          <a:pt x="7130" y="764058"/>
                          <a:pt x="0" y="61102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A633DF9-11AF-A46A-8EFB-7ADB7026EF9A}"/>
              </a:ext>
            </a:extLst>
          </p:cNvPr>
          <p:cNvSpPr/>
          <p:nvPr/>
        </p:nvSpPr>
        <p:spPr>
          <a:xfrm>
            <a:off x="7918571" y="1501254"/>
            <a:ext cx="3573720" cy="4793432"/>
          </a:xfrm>
          <a:prstGeom prst="roundRect">
            <a:avLst/>
          </a:prstGeom>
          <a:solidFill>
            <a:srgbClr val="FFFEF0"/>
          </a:solidFill>
          <a:ln w="12700">
            <a:noFill/>
            <a:prstDash val="solid"/>
            <a:extLst>
              <a:ext uri="{C807C97D-BFC1-408E-A445-0C87EB9F89A2}">
                <ask:lineSketchStyleProps xmlns:ask="http://schemas.microsoft.com/office/drawing/2018/sketchyshapes" sd="3625874990">
                  <a:custGeom>
                    <a:avLst/>
                    <a:gdLst>
                      <a:gd name="csX0" fmla="*/ 0 w 3573720"/>
                      <a:gd name="csY0" fmla="*/ 595632 h 5488654"/>
                      <a:gd name="csX1" fmla="*/ 595632 w 3573720"/>
                      <a:gd name="csY1" fmla="*/ 0 h 5488654"/>
                      <a:gd name="csX2" fmla="*/ 1119772 w 3573720"/>
                      <a:gd name="csY2" fmla="*/ 0 h 5488654"/>
                      <a:gd name="csX3" fmla="*/ 1643913 w 3573720"/>
                      <a:gd name="csY3" fmla="*/ 0 h 5488654"/>
                      <a:gd name="csX4" fmla="*/ 2191878 w 3573720"/>
                      <a:gd name="csY4" fmla="*/ 0 h 5488654"/>
                      <a:gd name="csX5" fmla="*/ 2978088 w 3573720"/>
                      <a:gd name="csY5" fmla="*/ 0 h 5488654"/>
                      <a:gd name="csX6" fmla="*/ 3573720 w 3573720"/>
                      <a:gd name="csY6" fmla="*/ 595632 h 5488654"/>
                      <a:gd name="csX7" fmla="*/ 3573720 w 3573720"/>
                      <a:gd name="csY7" fmla="*/ 1166571 h 5488654"/>
                      <a:gd name="csX8" fmla="*/ 3573720 w 3573720"/>
                      <a:gd name="csY8" fmla="*/ 1780484 h 5488654"/>
                      <a:gd name="csX9" fmla="*/ 3573720 w 3573720"/>
                      <a:gd name="csY9" fmla="*/ 2394397 h 5488654"/>
                      <a:gd name="csX10" fmla="*/ 3573720 w 3573720"/>
                      <a:gd name="csY10" fmla="*/ 2922362 h 5488654"/>
                      <a:gd name="csX11" fmla="*/ 3573720 w 3573720"/>
                      <a:gd name="csY11" fmla="*/ 3493301 h 5488654"/>
                      <a:gd name="csX12" fmla="*/ 3573720 w 3573720"/>
                      <a:gd name="csY12" fmla="*/ 4021266 h 5488654"/>
                      <a:gd name="csX13" fmla="*/ 3573720 w 3573720"/>
                      <a:gd name="csY13" fmla="*/ 4893022 h 5488654"/>
                      <a:gd name="csX14" fmla="*/ 2978088 w 3573720"/>
                      <a:gd name="csY14" fmla="*/ 5488654 h 5488654"/>
                      <a:gd name="csX15" fmla="*/ 2334825 w 3573720"/>
                      <a:gd name="csY15" fmla="*/ 5488654 h 5488654"/>
                      <a:gd name="csX16" fmla="*/ 1715386 w 3573720"/>
                      <a:gd name="csY16" fmla="*/ 5488654 h 5488654"/>
                      <a:gd name="csX17" fmla="*/ 1191246 w 3573720"/>
                      <a:gd name="csY17" fmla="*/ 5488654 h 5488654"/>
                      <a:gd name="csX18" fmla="*/ 595632 w 3573720"/>
                      <a:gd name="csY18" fmla="*/ 5488654 h 5488654"/>
                      <a:gd name="csX19" fmla="*/ 0 w 3573720"/>
                      <a:gd name="csY19" fmla="*/ 4893022 h 5488654"/>
                      <a:gd name="csX20" fmla="*/ 0 w 3573720"/>
                      <a:gd name="csY20" fmla="*/ 4279109 h 5488654"/>
                      <a:gd name="csX21" fmla="*/ 0 w 3573720"/>
                      <a:gd name="csY21" fmla="*/ 3579248 h 5488654"/>
                      <a:gd name="csX22" fmla="*/ 0 w 3573720"/>
                      <a:gd name="csY22" fmla="*/ 2879388 h 5488654"/>
                      <a:gd name="csX23" fmla="*/ 0 w 3573720"/>
                      <a:gd name="csY23" fmla="*/ 2222501 h 5488654"/>
                      <a:gd name="csX24" fmla="*/ 0 w 3573720"/>
                      <a:gd name="csY24" fmla="*/ 1608588 h 5488654"/>
                      <a:gd name="csX25" fmla="*/ 0 w 3573720"/>
                      <a:gd name="csY25" fmla="*/ 595632 h 54886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3573720" h="5488654" fill="none" extrusionOk="0">
                        <a:moveTo>
                          <a:pt x="0" y="595632"/>
                        </a:moveTo>
                        <a:cubicBezTo>
                          <a:pt x="-8546" y="316934"/>
                          <a:pt x="253526" y="497"/>
                          <a:pt x="595632" y="0"/>
                        </a:cubicBezTo>
                        <a:cubicBezTo>
                          <a:pt x="761643" y="-4025"/>
                          <a:pt x="894137" y="-13838"/>
                          <a:pt x="1119772" y="0"/>
                        </a:cubicBezTo>
                        <a:cubicBezTo>
                          <a:pt x="1345407" y="13838"/>
                          <a:pt x="1418398" y="16313"/>
                          <a:pt x="1643913" y="0"/>
                        </a:cubicBezTo>
                        <a:cubicBezTo>
                          <a:pt x="1869428" y="-16313"/>
                          <a:pt x="1939002" y="-6923"/>
                          <a:pt x="2191878" y="0"/>
                        </a:cubicBezTo>
                        <a:cubicBezTo>
                          <a:pt x="2444754" y="6923"/>
                          <a:pt x="2671971" y="-7872"/>
                          <a:pt x="2978088" y="0"/>
                        </a:cubicBezTo>
                        <a:cubicBezTo>
                          <a:pt x="3269410" y="-58852"/>
                          <a:pt x="3552148" y="228702"/>
                          <a:pt x="3573720" y="595632"/>
                        </a:cubicBezTo>
                        <a:cubicBezTo>
                          <a:pt x="3556734" y="725884"/>
                          <a:pt x="3556509" y="1044464"/>
                          <a:pt x="3573720" y="1166571"/>
                        </a:cubicBezTo>
                        <a:cubicBezTo>
                          <a:pt x="3590931" y="1288678"/>
                          <a:pt x="3562761" y="1521681"/>
                          <a:pt x="3573720" y="1780484"/>
                        </a:cubicBezTo>
                        <a:cubicBezTo>
                          <a:pt x="3584679" y="2039287"/>
                          <a:pt x="3589154" y="2164782"/>
                          <a:pt x="3573720" y="2394397"/>
                        </a:cubicBezTo>
                        <a:cubicBezTo>
                          <a:pt x="3558286" y="2624012"/>
                          <a:pt x="3580653" y="2699881"/>
                          <a:pt x="3573720" y="2922362"/>
                        </a:cubicBezTo>
                        <a:cubicBezTo>
                          <a:pt x="3566787" y="3144844"/>
                          <a:pt x="3568797" y="3296985"/>
                          <a:pt x="3573720" y="3493301"/>
                        </a:cubicBezTo>
                        <a:cubicBezTo>
                          <a:pt x="3578643" y="3689617"/>
                          <a:pt x="3577493" y="3836820"/>
                          <a:pt x="3573720" y="4021266"/>
                        </a:cubicBezTo>
                        <a:cubicBezTo>
                          <a:pt x="3569947" y="4205712"/>
                          <a:pt x="3560832" y="4565043"/>
                          <a:pt x="3573720" y="4893022"/>
                        </a:cubicBezTo>
                        <a:cubicBezTo>
                          <a:pt x="3616565" y="5240796"/>
                          <a:pt x="3342792" y="5484575"/>
                          <a:pt x="2978088" y="5488654"/>
                        </a:cubicBezTo>
                        <a:cubicBezTo>
                          <a:pt x="2719754" y="5508766"/>
                          <a:pt x="2614173" y="5484174"/>
                          <a:pt x="2334825" y="5488654"/>
                        </a:cubicBezTo>
                        <a:cubicBezTo>
                          <a:pt x="2055477" y="5493134"/>
                          <a:pt x="2023835" y="5501601"/>
                          <a:pt x="1715386" y="5488654"/>
                        </a:cubicBezTo>
                        <a:cubicBezTo>
                          <a:pt x="1406937" y="5475707"/>
                          <a:pt x="1369805" y="5465911"/>
                          <a:pt x="1191246" y="5488654"/>
                        </a:cubicBezTo>
                        <a:cubicBezTo>
                          <a:pt x="1012687" y="5511397"/>
                          <a:pt x="849237" y="5500611"/>
                          <a:pt x="595632" y="5488654"/>
                        </a:cubicBezTo>
                        <a:cubicBezTo>
                          <a:pt x="274663" y="5493879"/>
                          <a:pt x="8338" y="5174551"/>
                          <a:pt x="0" y="4893022"/>
                        </a:cubicBezTo>
                        <a:cubicBezTo>
                          <a:pt x="3916" y="4700549"/>
                          <a:pt x="-19288" y="4515993"/>
                          <a:pt x="0" y="4279109"/>
                        </a:cubicBezTo>
                        <a:cubicBezTo>
                          <a:pt x="19288" y="4042225"/>
                          <a:pt x="-6389" y="3783540"/>
                          <a:pt x="0" y="3579248"/>
                        </a:cubicBezTo>
                        <a:cubicBezTo>
                          <a:pt x="6389" y="3374956"/>
                          <a:pt x="-33612" y="3077330"/>
                          <a:pt x="0" y="2879388"/>
                        </a:cubicBezTo>
                        <a:cubicBezTo>
                          <a:pt x="33612" y="2681446"/>
                          <a:pt x="7163" y="2427103"/>
                          <a:pt x="0" y="2222501"/>
                        </a:cubicBezTo>
                        <a:cubicBezTo>
                          <a:pt x="-7163" y="2017899"/>
                          <a:pt x="-27407" y="1837944"/>
                          <a:pt x="0" y="1608588"/>
                        </a:cubicBezTo>
                        <a:cubicBezTo>
                          <a:pt x="27407" y="1379232"/>
                          <a:pt x="19850" y="916058"/>
                          <a:pt x="0" y="595632"/>
                        </a:cubicBezTo>
                        <a:close/>
                      </a:path>
                      <a:path w="3573720" h="5488654" stroke="0" extrusionOk="0">
                        <a:moveTo>
                          <a:pt x="0" y="595632"/>
                        </a:moveTo>
                        <a:cubicBezTo>
                          <a:pt x="-66006" y="271185"/>
                          <a:pt x="331450" y="25563"/>
                          <a:pt x="595632" y="0"/>
                        </a:cubicBezTo>
                        <a:cubicBezTo>
                          <a:pt x="840716" y="100"/>
                          <a:pt x="1022630" y="28510"/>
                          <a:pt x="1238895" y="0"/>
                        </a:cubicBezTo>
                        <a:cubicBezTo>
                          <a:pt x="1455160" y="-28510"/>
                          <a:pt x="1618365" y="-12106"/>
                          <a:pt x="1810685" y="0"/>
                        </a:cubicBezTo>
                        <a:cubicBezTo>
                          <a:pt x="2003005" y="12106"/>
                          <a:pt x="2213422" y="-521"/>
                          <a:pt x="2358649" y="0"/>
                        </a:cubicBezTo>
                        <a:cubicBezTo>
                          <a:pt x="2503876" y="521"/>
                          <a:pt x="2697957" y="-11808"/>
                          <a:pt x="2978088" y="0"/>
                        </a:cubicBezTo>
                        <a:cubicBezTo>
                          <a:pt x="3260435" y="-12008"/>
                          <a:pt x="3603945" y="248263"/>
                          <a:pt x="3573720" y="595632"/>
                        </a:cubicBezTo>
                        <a:cubicBezTo>
                          <a:pt x="3548763" y="932347"/>
                          <a:pt x="3578886" y="1133784"/>
                          <a:pt x="3573720" y="1295493"/>
                        </a:cubicBezTo>
                        <a:cubicBezTo>
                          <a:pt x="3568554" y="1457202"/>
                          <a:pt x="3581795" y="1592002"/>
                          <a:pt x="3573720" y="1780484"/>
                        </a:cubicBezTo>
                        <a:cubicBezTo>
                          <a:pt x="3565645" y="1968966"/>
                          <a:pt x="3573273" y="2168642"/>
                          <a:pt x="3573720" y="2351423"/>
                        </a:cubicBezTo>
                        <a:cubicBezTo>
                          <a:pt x="3574167" y="2534204"/>
                          <a:pt x="3554382" y="2629094"/>
                          <a:pt x="3573720" y="2836414"/>
                        </a:cubicBezTo>
                        <a:cubicBezTo>
                          <a:pt x="3593058" y="3043734"/>
                          <a:pt x="3571870" y="3208558"/>
                          <a:pt x="3573720" y="3407353"/>
                        </a:cubicBezTo>
                        <a:cubicBezTo>
                          <a:pt x="3575570" y="3606148"/>
                          <a:pt x="3588334" y="3828875"/>
                          <a:pt x="3573720" y="4064240"/>
                        </a:cubicBezTo>
                        <a:cubicBezTo>
                          <a:pt x="3559106" y="4299605"/>
                          <a:pt x="3572630" y="4717005"/>
                          <a:pt x="3573720" y="4893022"/>
                        </a:cubicBezTo>
                        <a:cubicBezTo>
                          <a:pt x="3539212" y="5191295"/>
                          <a:pt x="3331122" y="5477666"/>
                          <a:pt x="2978088" y="5488654"/>
                        </a:cubicBezTo>
                        <a:cubicBezTo>
                          <a:pt x="2823820" y="5506710"/>
                          <a:pt x="2576544" y="5488346"/>
                          <a:pt x="2453948" y="5488654"/>
                        </a:cubicBezTo>
                        <a:cubicBezTo>
                          <a:pt x="2331352" y="5488962"/>
                          <a:pt x="2005195" y="5491808"/>
                          <a:pt x="1810685" y="5488654"/>
                        </a:cubicBezTo>
                        <a:cubicBezTo>
                          <a:pt x="1616175" y="5485500"/>
                          <a:pt x="1392559" y="5469942"/>
                          <a:pt x="1262720" y="5488654"/>
                        </a:cubicBezTo>
                        <a:cubicBezTo>
                          <a:pt x="1132881" y="5507366"/>
                          <a:pt x="755166" y="5512519"/>
                          <a:pt x="595632" y="5488654"/>
                        </a:cubicBezTo>
                        <a:cubicBezTo>
                          <a:pt x="210740" y="5537944"/>
                          <a:pt x="-9931" y="5231497"/>
                          <a:pt x="0" y="4893022"/>
                        </a:cubicBezTo>
                        <a:cubicBezTo>
                          <a:pt x="-25034" y="4661200"/>
                          <a:pt x="-4988" y="4549842"/>
                          <a:pt x="0" y="4365057"/>
                        </a:cubicBezTo>
                        <a:cubicBezTo>
                          <a:pt x="4988" y="4180272"/>
                          <a:pt x="13241" y="3856711"/>
                          <a:pt x="0" y="3708170"/>
                        </a:cubicBezTo>
                        <a:cubicBezTo>
                          <a:pt x="-13241" y="3559629"/>
                          <a:pt x="665" y="3315491"/>
                          <a:pt x="0" y="3051283"/>
                        </a:cubicBezTo>
                        <a:cubicBezTo>
                          <a:pt x="-665" y="2787075"/>
                          <a:pt x="-15167" y="2676912"/>
                          <a:pt x="0" y="2437371"/>
                        </a:cubicBezTo>
                        <a:cubicBezTo>
                          <a:pt x="15167" y="2197830"/>
                          <a:pt x="-24849" y="2061256"/>
                          <a:pt x="0" y="1737510"/>
                        </a:cubicBezTo>
                        <a:cubicBezTo>
                          <a:pt x="24849" y="1413764"/>
                          <a:pt x="16105" y="1371173"/>
                          <a:pt x="0" y="1123597"/>
                        </a:cubicBezTo>
                        <a:cubicBezTo>
                          <a:pt x="-16105" y="876021"/>
                          <a:pt x="-23953" y="763155"/>
                          <a:pt x="0" y="59563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e 4" descr="Et bilde som inneholder måne, sirkel&#10;&#10;Automatisk generert beskrivelse">
            <a:extLst>
              <a:ext uri="{FF2B5EF4-FFF2-40B4-BE49-F238E27FC236}">
                <a16:creationId xmlns:a16="http://schemas.microsoft.com/office/drawing/2014/main" id="{B21DFD8D-6C6A-38CB-2A48-7B8719D91066}"/>
              </a:ext>
            </a:extLst>
          </p:cNvPr>
          <p:cNvPicPr/>
          <p:nvPr/>
        </p:nvPicPr>
        <p:blipFill>
          <a:blip r:embed="rId3"/>
          <a:srcRect l="80976" b="85859"/>
          <a:stretch/>
        </p:blipFill>
        <p:spPr>
          <a:xfrm>
            <a:off x="11148291" y="0"/>
            <a:ext cx="1043709" cy="969819"/>
          </a:xfrm>
          <a:prstGeom prst="rect">
            <a:avLst/>
          </a:prstGeom>
        </p:spPr>
      </p:pic>
      <p:sp>
        <p:nvSpPr>
          <p:cNvPr id="14" name="TekstSylinder 13">
            <a:extLst>
              <a:ext uri="{FF2B5EF4-FFF2-40B4-BE49-F238E27FC236}">
                <a16:creationId xmlns:a16="http://schemas.microsoft.com/office/drawing/2014/main" id="{0A851342-0E8B-6091-BB99-8C1DE3F64C4D}"/>
              </a:ext>
            </a:extLst>
          </p:cNvPr>
          <p:cNvSpPr txBox="1"/>
          <p:nvPr/>
        </p:nvSpPr>
        <p:spPr>
          <a:xfrm>
            <a:off x="780796" y="1680042"/>
            <a:ext cx="2794000" cy="3514873"/>
          </a:xfrm>
          <a:prstGeom prst="rect">
            <a:avLst/>
          </a:prstGeom>
          <a:noFill/>
        </p:spPr>
        <p:txBody>
          <a:bodyPr wrap="square" lIns="91440" tIns="45720" rIns="91440" bIns="45720" anchor="t">
            <a:spAutoFit/>
          </a:bodyPr>
          <a:lstStyle/>
          <a:p>
            <a:pPr fontAlgn="base">
              <a:lnSpc>
                <a:spcPct val="150000"/>
              </a:lnSpc>
            </a:pPr>
            <a:r>
              <a:rPr lang="nb-NO" sz="1200" b="1"/>
              <a:t>Definisjon</a:t>
            </a:r>
            <a:endParaRPr lang="nb-NO" sz="1200"/>
          </a:p>
          <a:p>
            <a:pPr fontAlgn="base">
              <a:lnSpc>
                <a:spcPct val="150000"/>
              </a:lnSpc>
            </a:pPr>
            <a:r>
              <a:rPr lang="nb-NO" sz="1400"/>
              <a:t>Negative holdninger rettet mot andre basert på deres antatte gruppetilhørighet.</a:t>
            </a:r>
            <a:endParaRPr lang="nb-NO" sz="1400" b="0" i="0" u="none" strike="noStrike">
              <a:solidFill>
                <a:srgbClr val="000000"/>
              </a:solidFill>
              <a:effectLst/>
              <a:latin typeface="+mj-lt"/>
            </a:endParaRPr>
          </a:p>
          <a:p>
            <a:pPr algn="l" rtl="0" fontAlgn="base">
              <a:lnSpc>
                <a:spcPct val="150000"/>
              </a:lnSpc>
              <a:buNone/>
            </a:pPr>
            <a:endParaRPr lang="nb-NO" sz="1400">
              <a:solidFill>
                <a:srgbClr val="000000"/>
              </a:solidFill>
              <a:latin typeface="+mj-lt"/>
            </a:endParaRPr>
          </a:p>
          <a:p>
            <a:pPr algn="l" rtl="0" fontAlgn="base">
              <a:lnSpc>
                <a:spcPct val="150000"/>
              </a:lnSpc>
              <a:buNone/>
            </a:pPr>
            <a:endParaRPr lang="nb-NO" sz="1400" b="0" i="0" u="none" strike="noStrike">
              <a:solidFill>
                <a:srgbClr val="000000"/>
              </a:solidFill>
              <a:effectLst/>
              <a:latin typeface="+mj-lt"/>
            </a:endParaRPr>
          </a:p>
          <a:p>
            <a:pPr algn="l" rtl="0" fontAlgn="base">
              <a:lnSpc>
                <a:spcPct val="150000"/>
              </a:lnSpc>
              <a:buNone/>
            </a:pPr>
            <a:endParaRPr lang="nb-NO" sz="1400" b="0" i="0" u="none" strike="noStrike">
              <a:solidFill>
                <a:srgbClr val="000000"/>
              </a:solidFill>
              <a:effectLst/>
              <a:latin typeface="+mj-lt"/>
            </a:endParaRPr>
          </a:p>
          <a:p>
            <a:pPr algn="l" rtl="0" fontAlgn="base">
              <a:lnSpc>
                <a:spcPct val="150000"/>
              </a:lnSpc>
              <a:buNone/>
            </a:pPr>
            <a:endParaRPr lang="nb-NO" sz="1400" b="0" i="0" u="none" strike="noStrike">
              <a:solidFill>
                <a:srgbClr val="000000"/>
              </a:solidFill>
              <a:effectLst/>
              <a:latin typeface="+mj-lt"/>
            </a:endParaRPr>
          </a:p>
          <a:p>
            <a:pPr algn="l" rtl="0" fontAlgn="base">
              <a:lnSpc>
                <a:spcPct val="150000"/>
              </a:lnSpc>
              <a:buNone/>
            </a:pPr>
            <a:endParaRPr lang="nb-NO" sz="1400">
              <a:solidFill>
                <a:srgbClr val="000000"/>
              </a:solidFill>
              <a:latin typeface="+mj-lt"/>
            </a:endParaRPr>
          </a:p>
          <a:p>
            <a:pPr fontAlgn="base">
              <a:lnSpc>
                <a:spcPct val="150000"/>
              </a:lnSpc>
            </a:pPr>
            <a:r>
              <a:rPr lang="nb-NO" sz="1200" b="1"/>
              <a:t>Hvordan det kan se ut i praksis</a:t>
            </a:r>
            <a:endParaRPr lang="nb-NO" sz="1200">
              <a:solidFill>
                <a:srgbClr val="000000"/>
              </a:solidFill>
              <a:latin typeface="+mj-lt"/>
            </a:endParaRPr>
          </a:p>
          <a:p>
            <a:pPr algn="l" rtl="0" fontAlgn="base">
              <a:lnSpc>
                <a:spcPct val="150000"/>
              </a:lnSpc>
              <a:buNone/>
            </a:pPr>
            <a:r>
              <a:rPr lang="nb-NO" sz="1400" b="0" i="1" u="none" strike="noStrike">
                <a:solidFill>
                  <a:srgbClr val="000000"/>
                </a:solidFill>
                <a:effectLst/>
                <a:latin typeface="+mj-lt"/>
              </a:rPr>
              <a:t>Jeg tror jeg vet hvem du er.</a:t>
            </a:r>
          </a:p>
        </p:txBody>
      </p:sp>
      <p:sp>
        <p:nvSpPr>
          <p:cNvPr id="15" name="TekstSylinder 14">
            <a:extLst>
              <a:ext uri="{FF2B5EF4-FFF2-40B4-BE49-F238E27FC236}">
                <a16:creationId xmlns:a16="http://schemas.microsoft.com/office/drawing/2014/main" id="{F6402CE9-E7CA-E3D3-3512-A2F266CAACF6}"/>
              </a:ext>
            </a:extLst>
          </p:cNvPr>
          <p:cNvSpPr txBox="1"/>
          <p:nvPr/>
        </p:nvSpPr>
        <p:spPr>
          <a:xfrm>
            <a:off x="1066879" y="821193"/>
            <a:ext cx="2214068" cy="538609"/>
          </a:xfrm>
          <a:prstGeom prst="rect">
            <a:avLst/>
          </a:prstGeom>
          <a:noFill/>
        </p:spPr>
        <p:txBody>
          <a:bodyPr wrap="none" rtlCol="0">
            <a:spAutoFit/>
          </a:bodyPr>
          <a:lstStyle/>
          <a:p>
            <a:r>
              <a:rPr lang="nb-NO" sz="2900" b="1">
                <a:latin typeface="Arial Narrow" panose="020B0606020202030204" pitchFamily="34" charset="0"/>
              </a:rPr>
              <a:t>FORDOMMER</a:t>
            </a:r>
          </a:p>
        </p:txBody>
      </p:sp>
      <p:sp>
        <p:nvSpPr>
          <p:cNvPr id="16" name="TekstSylinder 15">
            <a:extLst>
              <a:ext uri="{FF2B5EF4-FFF2-40B4-BE49-F238E27FC236}">
                <a16:creationId xmlns:a16="http://schemas.microsoft.com/office/drawing/2014/main" id="{03E5B5B6-C40F-0F55-D236-97A3FDD63F41}"/>
              </a:ext>
            </a:extLst>
          </p:cNvPr>
          <p:cNvSpPr txBox="1"/>
          <p:nvPr/>
        </p:nvSpPr>
        <p:spPr>
          <a:xfrm>
            <a:off x="4165601" y="1680042"/>
            <a:ext cx="3321049" cy="4161204"/>
          </a:xfrm>
          <a:prstGeom prst="rect">
            <a:avLst/>
          </a:prstGeom>
          <a:noFill/>
        </p:spPr>
        <p:txBody>
          <a:bodyPr wrap="square" lIns="91440" tIns="45720" rIns="91440" bIns="45720" anchor="t">
            <a:spAutoFit/>
          </a:bodyPr>
          <a:lstStyle/>
          <a:p>
            <a:pPr fontAlgn="base">
              <a:lnSpc>
                <a:spcPct val="150000"/>
              </a:lnSpc>
            </a:pPr>
            <a:r>
              <a:rPr lang="nb-NO" sz="1200" b="1"/>
              <a:t>Definisjon</a:t>
            </a:r>
            <a:endParaRPr lang="nb-NO" sz="1200"/>
          </a:p>
          <a:p>
            <a:pPr fontAlgn="base">
              <a:lnSpc>
                <a:spcPct val="150000"/>
              </a:lnSpc>
            </a:pPr>
            <a:r>
              <a:rPr lang="nb-NO" sz="1400"/>
              <a:t>Behandling</a:t>
            </a:r>
            <a:r>
              <a:rPr lang="nb-NO" sz="1400" b="1"/>
              <a:t> </a:t>
            </a:r>
            <a:r>
              <a:rPr lang="nb-NO" sz="1400"/>
              <a:t>av noen på en ugunstig måte sammenliknet med andre på bakgrunn av blant annet kjønn, seksuell orientering, etnisitet, religion, funksjonsevne eller alder</a:t>
            </a:r>
            <a:r>
              <a:rPr lang="nb-NO" sz="1400">
                <a:latin typeface="+mj-lt"/>
              </a:rPr>
              <a:t>.</a:t>
            </a:r>
          </a:p>
          <a:p>
            <a:pPr fontAlgn="base">
              <a:lnSpc>
                <a:spcPct val="150000"/>
              </a:lnSpc>
            </a:pPr>
            <a:endParaRPr lang="nb-NO" sz="1400">
              <a:latin typeface="+mj-lt"/>
            </a:endParaRPr>
          </a:p>
          <a:p>
            <a:pPr fontAlgn="base">
              <a:lnSpc>
                <a:spcPct val="150000"/>
              </a:lnSpc>
            </a:pPr>
            <a:endParaRPr lang="nb-NO" sz="1400">
              <a:latin typeface="+mj-lt"/>
            </a:endParaRPr>
          </a:p>
          <a:p>
            <a:pPr fontAlgn="base">
              <a:lnSpc>
                <a:spcPct val="150000"/>
              </a:lnSpc>
            </a:pPr>
            <a:endParaRPr lang="nb-NO" sz="1400">
              <a:latin typeface="+mj-lt"/>
            </a:endParaRPr>
          </a:p>
          <a:p>
            <a:pPr fontAlgn="base">
              <a:lnSpc>
                <a:spcPct val="150000"/>
              </a:lnSpc>
            </a:pPr>
            <a:r>
              <a:rPr lang="nb-NO" sz="1200" b="1"/>
              <a:t>Hvordan det kan se ut i praksis</a:t>
            </a:r>
            <a:endParaRPr lang="nb-NO" sz="1200">
              <a:latin typeface="+mj-lt"/>
            </a:endParaRPr>
          </a:p>
          <a:p>
            <a:pPr fontAlgn="base">
              <a:lnSpc>
                <a:spcPct val="150000"/>
              </a:lnSpc>
            </a:pPr>
            <a:r>
              <a:rPr lang="nb-NO" sz="1400" i="1">
                <a:latin typeface="+mj-lt"/>
              </a:rPr>
              <a:t>Jeg (tror jeg) vet hvem du er, og da behandler jeg deg dårligere enn jeg behandler andre.​</a:t>
            </a:r>
          </a:p>
        </p:txBody>
      </p:sp>
      <p:sp>
        <p:nvSpPr>
          <p:cNvPr id="17" name="TekstSylinder 16">
            <a:extLst>
              <a:ext uri="{FF2B5EF4-FFF2-40B4-BE49-F238E27FC236}">
                <a16:creationId xmlns:a16="http://schemas.microsoft.com/office/drawing/2014/main" id="{1361891F-399F-D6EB-C9A3-9C4901DE8807}"/>
              </a:ext>
            </a:extLst>
          </p:cNvPr>
          <p:cNvSpPr txBox="1"/>
          <p:nvPr/>
        </p:nvSpPr>
        <p:spPr>
          <a:xfrm>
            <a:off x="4439094" y="821194"/>
            <a:ext cx="2739853" cy="538609"/>
          </a:xfrm>
          <a:prstGeom prst="rect">
            <a:avLst/>
          </a:prstGeom>
          <a:noFill/>
        </p:spPr>
        <p:txBody>
          <a:bodyPr wrap="none" rtlCol="0">
            <a:spAutoFit/>
          </a:bodyPr>
          <a:lstStyle/>
          <a:p>
            <a:r>
              <a:rPr lang="nb-NO" sz="2900" b="1">
                <a:latin typeface="Arial Narrow" panose="020B0606020202030204" pitchFamily="34" charset="0"/>
              </a:rPr>
              <a:t>DISKRIMINERING</a:t>
            </a:r>
          </a:p>
        </p:txBody>
      </p:sp>
      <p:sp>
        <p:nvSpPr>
          <p:cNvPr id="18" name="TekstSylinder 17">
            <a:extLst>
              <a:ext uri="{FF2B5EF4-FFF2-40B4-BE49-F238E27FC236}">
                <a16:creationId xmlns:a16="http://schemas.microsoft.com/office/drawing/2014/main" id="{E766DB40-AEB0-BC41-EA81-7F897353EEB7}"/>
              </a:ext>
            </a:extLst>
          </p:cNvPr>
          <p:cNvSpPr txBox="1"/>
          <p:nvPr/>
        </p:nvSpPr>
        <p:spPr>
          <a:xfrm>
            <a:off x="8102602" y="1680042"/>
            <a:ext cx="3308602" cy="4484369"/>
          </a:xfrm>
          <a:prstGeom prst="rect">
            <a:avLst/>
          </a:prstGeom>
          <a:noFill/>
        </p:spPr>
        <p:txBody>
          <a:bodyPr wrap="square" lIns="91440" tIns="45720" rIns="91440" bIns="45720" anchor="t">
            <a:spAutoFit/>
          </a:bodyPr>
          <a:lstStyle/>
          <a:p>
            <a:pPr fontAlgn="base">
              <a:lnSpc>
                <a:spcPct val="150000"/>
              </a:lnSpc>
            </a:pPr>
            <a:r>
              <a:rPr lang="nb-NO" sz="1200" b="1"/>
              <a:t>Definisjon</a:t>
            </a:r>
            <a:endParaRPr lang="nb-NO" sz="1200"/>
          </a:p>
          <a:p>
            <a:pPr fontAlgn="base">
              <a:lnSpc>
                <a:spcPct val="150000"/>
              </a:lnSpc>
            </a:pPr>
            <a:r>
              <a:rPr lang="nb-NO" sz="1400"/>
              <a:t>Noen blir utsatt for usaklig forskjellsbehandling eller diskriminering basert på etnisitet, religion, nasjonalitet, kultur eller hudfarge. Rasisme er også tanken om at noen er mindre verdt, og at de dømmes basert på deres gruppetilhørighet eller opprinnelse […].</a:t>
            </a:r>
          </a:p>
          <a:p>
            <a:pPr fontAlgn="base">
              <a:lnSpc>
                <a:spcPct val="150000"/>
              </a:lnSpc>
            </a:pPr>
            <a:endParaRPr lang="nb-NO" sz="1400"/>
          </a:p>
          <a:p>
            <a:pPr fontAlgn="base">
              <a:lnSpc>
                <a:spcPct val="150000"/>
              </a:lnSpc>
            </a:pPr>
            <a:r>
              <a:rPr lang="nb-NO" sz="1200" b="1"/>
              <a:t>Hvordan det kan se ut i praksis</a:t>
            </a:r>
            <a:endParaRPr lang="nb-NO" sz="1200">
              <a:latin typeface="+mj-lt"/>
            </a:endParaRPr>
          </a:p>
          <a:p>
            <a:pPr fontAlgn="base">
              <a:lnSpc>
                <a:spcPct val="150000"/>
              </a:lnSpc>
            </a:pPr>
            <a:r>
              <a:rPr lang="nb-NO" sz="1400" i="1">
                <a:latin typeface="+mj-lt"/>
              </a:rPr>
              <a:t>Jeg (tror jeg) vet hvem du er, og da behandler jeg deg dårligere enn jeg behandler andre, fordi jeg mener du er mindre verdt.​</a:t>
            </a:r>
          </a:p>
        </p:txBody>
      </p:sp>
      <p:sp>
        <p:nvSpPr>
          <p:cNvPr id="19" name="TekstSylinder 18">
            <a:extLst>
              <a:ext uri="{FF2B5EF4-FFF2-40B4-BE49-F238E27FC236}">
                <a16:creationId xmlns:a16="http://schemas.microsoft.com/office/drawing/2014/main" id="{4055F8BF-1D49-99BA-6D79-9BF0020BC221}"/>
              </a:ext>
            </a:extLst>
          </p:cNvPr>
          <p:cNvSpPr txBox="1"/>
          <p:nvPr/>
        </p:nvSpPr>
        <p:spPr>
          <a:xfrm>
            <a:off x="8917626" y="848193"/>
            <a:ext cx="1572866" cy="538609"/>
          </a:xfrm>
          <a:prstGeom prst="rect">
            <a:avLst/>
          </a:prstGeom>
          <a:noFill/>
        </p:spPr>
        <p:txBody>
          <a:bodyPr wrap="none" rtlCol="0">
            <a:spAutoFit/>
          </a:bodyPr>
          <a:lstStyle/>
          <a:p>
            <a:r>
              <a:rPr lang="nb-NO" sz="2900" b="1">
                <a:latin typeface="Arial Narrow" panose="020B0606020202030204" pitchFamily="34" charset="0"/>
              </a:rPr>
              <a:t>RASISME</a:t>
            </a:r>
          </a:p>
        </p:txBody>
      </p:sp>
      <p:sp>
        <p:nvSpPr>
          <p:cNvPr id="8" name="TekstSylinder 7">
            <a:extLst>
              <a:ext uri="{FF2B5EF4-FFF2-40B4-BE49-F238E27FC236}">
                <a16:creationId xmlns:a16="http://schemas.microsoft.com/office/drawing/2014/main" id="{3316B31B-57A8-3096-7F02-57A9BD2B1152}"/>
              </a:ext>
            </a:extLst>
          </p:cNvPr>
          <p:cNvSpPr txBox="1"/>
          <p:nvPr/>
        </p:nvSpPr>
        <p:spPr>
          <a:xfrm>
            <a:off x="780796" y="3145091"/>
            <a:ext cx="184731" cy="523220"/>
          </a:xfrm>
          <a:prstGeom prst="rect">
            <a:avLst/>
          </a:prstGeom>
          <a:noFill/>
        </p:spPr>
        <p:txBody>
          <a:bodyPr wrap="none" rtlCol="0">
            <a:spAutoFit/>
          </a:bodyPr>
          <a:lstStyle/>
          <a:p>
            <a:endParaRPr lang="nb-NO" sz="1400" b="1"/>
          </a:p>
          <a:p>
            <a:endParaRPr lang="nb-NO" sz="1400" b="1"/>
          </a:p>
        </p:txBody>
      </p:sp>
    </p:spTree>
    <p:extLst>
      <p:ext uri="{BB962C8B-B14F-4D97-AF65-F5344CB8AC3E}">
        <p14:creationId xmlns:p14="http://schemas.microsoft.com/office/powerpoint/2010/main" val="282537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pic>
        <p:nvPicPr>
          <p:cNvPr id="2" name="Picture 2" descr="UN Logo PNG">
            <a:extLst>
              <a:ext uri="{FF2B5EF4-FFF2-40B4-BE49-F238E27FC236}">
                <a16:creationId xmlns:a16="http://schemas.microsoft.com/office/drawing/2014/main" id="{ACF85190-4F7A-F2D1-68B3-415A67D58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279" y="2029360"/>
            <a:ext cx="3465442" cy="3518442"/>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4" descr="Et bilde som inneholder måne, sirkel&#10;&#10;Automatisk generert beskrivelse">
            <a:extLst>
              <a:ext uri="{FF2B5EF4-FFF2-40B4-BE49-F238E27FC236}">
                <a16:creationId xmlns:a16="http://schemas.microsoft.com/office/drawing/2014/main" id="{B8EB0E9C-8286-355D-2856-171A4D8A91D3}"/>
              </a:ext>
            </a:extLst>
          </p:cNvPr>
          <p:cNvPicPr/>
          <p:nvPr/>
        </p:nvPicPr>
        <p:blipFill>
          <a:blip r:embed="rId4"/>
          <a:srcRect l="80976" b="85859"/>
          <a:stretch/>
        </p:blipFill>
        <p:spPr>
          <a:xfrm>
            <a:off x="11148291" y="0"/>
            <a:ext cx="1043709" cy="969819"/>
          </a:xfrm>
          <a:prstGeom prst="rect">
            <a:avLst/>
          </a:prstGeom>
        </p:spPr>
      </p:pic>
      <p:sp>
        <p:nvSpPr>
          <p:cNvPr id="4" name="Rektangel: avrundede hjørner 3">
            <a:extLst>
              <a:ext uri="{FF2B5EF4-FFF2-40B4-BE49-F238E27FC236}">
                <a16:creationId xmlns:a16="http://schemas.microsoft.com/office/drawing/2014/main" id="{EB3E26E7-E309-3320-CA64-69FD054E4A2F}"/>
              </a:ext>
            </a:extLst>
          </p:cNvPr>
          <p:cNvSpPr/>
          <p:nvPr/>
        </p:nvSpPr>
        <p:spPr>
          <a:xfrm>
            <a:off x="3014780" y="1195406"/>
            <a:ext cx="6162439" cy="833954"/>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r>
              <a:rPr lang="nb-NO" sz="4000" b="1">
                <a:solidFill>
                  <a:schemeClr val="tx1"/>
                </a:solidFill>
                <a:latin typeface="Arial Narrow"/>
              </a:rPr>
              <a:t>MENNESKERETTIGHETENE</a:t>
            </a:r>
          </a:p>
        </p:txBody>
      </p:sp>
    </p:spTree>
    <p:extLst>
      <p:ext uri="{BB962C8B-B14F-4D97-AF65-F5344CB8AC3E}">
        <p14:creationId xmlns:p14="http://schemas.microsoft.com/office/powerpoint/2010/main" val="154991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pic>
        <p:nvPicPr>
          <p:cNvPr id="51" name="Grafikk 50">
            <a:extLst>
              <a:ext uri="{FF2B5EF4-FFF2-40B4-BE49-F238E27FC236}">
                <a16:creationId xmlns:a16="http://schemas.microsoft.com/office/drawing/2014/main" id="{101368A6-5979-C54D-93AF-BDE51293E2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1943" y="527837"/>
            <a:ext cx="262107" cy="369333"/>
          </a:xfrm>
          <a:prstGeom prst="rect">
            <a:avLst/>
          </a:prstGeom>
        </p:spPr>
      </p:pic>
      <p:pic>
        <p:nvPicPr>
          <p:cNvPr id="52" name="Grafikk 51">
            <a:extLst>
              <a:ext uri="{FF2B5EF4-FFF2-40B4-BE49-F238E27FC236}">
                <a16:creationId xmlns:a16="http://schemas.microsoft.com/office/drawing/2014/main" id="{13AB2FD6-94DD-A841-AB53-36639E9EE19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71436" y="521880"/>
            <a:ext cx="381247" cy="381247"/>
          </a:xfrm>
          <a:prstGeom prst="rect">
            <a:avLst/>
          </a:prstGeom>
        </p:spPr>
      </p:pic>
      <p:pic>
        <p:nvPicPr>
          <p:cNvPr id="53" name="Grafikk 52">
            <a:extLst>
              <a:ext uri="{FF2B5EF4-FFF2-40B4-BE49-F238E27FC236}">
                <a16:creationId xmlns:a16="http://schemas.microsoft.com/office/drawing/2014/main" id="{723511D1-7D8D-2541-8769-AF59343F31E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01989" y="527837"/>
            <a:ext cx="178709" cy="369333"/>
          </a:xfrm>
          <a:prstGeom prst="rect">
            <a:avLst/>
          </a:prstGeom>
        </p:spPr>
      </p:pic>
      <p:pic>
        <p:nvPicPr>
          <p:cNvPr id="54" name="Grafikk 53">
            <a:extLst>
              <a:ext uri="{FF2B5EF4-FFF2-40B4-BE49-F238E27FC236}">
                <a16:creationId xmlns:a16="http://schemas.microsoft.com/office/drawing/2014/main" id="{6CA7619A-E1E9-AB48-B715-4E79361D16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71138" y="529823"/>
            <a:ext cx="385218" cy="365361"/>
          </a:xfrm>
          <a:prstGeom prst="rect">
            <a:avLst/>
          </a:prstGeom>
        </p:spPr>
      </p:pic>
      <p:pic>
        <p:nvPicPr>
          <p:cNvPr id="55" name="Grafikk 54">
            <a:extLst>
              <a:ext uri="{FF2B5EF4-FFF2-40B4-BE49-F238E27FC236}">
                <a16:creationId xmlns:a16="http://schemas.microsoft.com/office/drawing/2014/main" id="{B3D0E2B4-6839-FA4B-BC51-27B1317E6B1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910562" y="527837"/>
            <a:ext cx="488472" cy="369332"/>
          </a:xfrm>
          <a:prstGeom prst="rect">
            <a:avLst/>
          </a:prstGeom>
        </p:spPr>
      </p:pic>
      <p:pic>
        <p:nvPicPr>
          <p:cNvPr id="56" name="Grafikk 55">
            <a:extLst>
              <a:ext uri="{FF2B5EF4-FFF2-40B4-BE49-F238E27FC236}">
                <a16:creationId xmlns:a16="http://schemas.microsoft.com/office/drawing/2014/main" id="{64571C61-D373-1E49-AF8C-42884DB7F70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067847" y="529823"/>
            <a:ext cx="242250" cy="365361"/>
          </a:xfrm>
          <a:prstGeom prst="rect">
            <a:avLst/>
          </a:prstGeom>
        </p:spPr>
      </p:pic>
      <p:pic>
        <p:nvPicPr>
          <p:cNvPr id="57" name="Grafikk 56">
            <a:extLst>
              <a:ext uri="{FF2B5EF4-FFF2-40B4-BE49-F238E27FC236}">
                <a16:creationId xmlns:a16="http://schemas.microsoft.com/office/drawing/2014/main" id="{A1DBFB8F-C187-0445-A1D7-A0F27E5E8FC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02588" y="1792000"/>
            <a:ext cx="440817" cy="369333"/>
          </a:xfrm>
          <a:prstGeom prst="rect">
            <a:avLst/>
          </a:prstGeom>
        </p:spPr>
      </p:pic>
      <p:pic>
        <p:nvPicPr>
          <p:cNvPr id="58" name="Grafikk 57">
            <a:extLst>
              <a:ext uri="{FF2B5EF4-FFF2-40B4-BE49-F238E27FC236}">
                <a16:creationId xmlns:a16="http://schemas.microsoft.com/office/drawing/2014/main" id="{BED4CB93-7EE2-7D40-B5DE-40FC5DF3D86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891293" y="1788029"/>
            <a:ext cx="341533" cy="377275"/>
          </a:xfrm>
          <a:prstGeom prst="rect">
            <a:avLst/>
          </a:prstGeom>
        </p:spPr>
      </p:pic>
      <p:pic>
        <p:nvPicPr>
          <p:cNvPr id="59" name="Grafikk 58">
            <a:extLst>
              <a:ext uri="{FF2B5EF4-FFF2-40B4-BE49-F238E27FC236}">
                <a16:creationId xmlns:a16="http://schemas.microsoft.com/office/drawing/2014/main" id="{215F0C6C-D07C-E74C-8906-9EF16DB6833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914620" y="1792000"/>
            <a:ext cx="353447" cy="369332"/>
          </a:xfrm>
          <a:prstGeom prst="rect">
            <a:avLst/>
          </a:prstGeom>
        </p:spPr>
      </p:pic>
      <p:pic>
        <p:nvPicPr>
          <p:cNvPr id="60" name="Grafikk 59">
            <a:extLst>
              <a:ext uri="{FF2B5EF4-FFF2-40B4-BE49-F238E27FC236}">
                <a16:creationId xmlns:a16="http://schemas.microsoft.com/office/drawing/2014/main" id="{B9EBBF51-2E80-3F40-B18F-0C48E6FAE11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879636" y="1793986"/>
            <a:ext cx="440816" cy="365361"/>
          </a:xfrm>
          <a:prstGeom prst="rect">
            <a:avLst/>
          </a:prstGeom>
        </p:spPr>
      </p:pic>
      <p:pic>
        <p:nvPicPr>
          <p:cNvPr id="61" name="Grafikk 60">
            <a:extLst>
              <a:ext uri="{FF2B5EF4-FFF2-40B4-BE49-F238E27FC236}">
                <a16:creationId xmlns:a16="http://schemas.microsoft.com/office/drawing/2014/main" id="{876335FD-7748-824D-9489-779169EC4B0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9081314" y="1790014"/>
            <a:ext cx="158853" cy="373304"/>
          </a:xfrm>
          <a:prstGeom prst="rect">
            <a:avLst/>
          </a:prstGeom>
        </p:spPr>
      </p:pic>
      <p:pic>
        <p:nvPicPr>
          <p:cNvPr id="62" name="Grafikk 61">
            <a:extLst>
              <a:ext uri="{FF2B5EF4-FFF2-40B4-BE49-F238E27FC236}">
                <a16:creationId xmlns:a16="http://schemas.microsoft.com/office/drawing/2014/main" id="{F5505237-AA94-6B4F-9BFB-90B707F706F6}"/>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944697" y="1801929"/>
            <a:ext cx="476557" cy="349475"/>
          </a:xfrm>
          <a:prstGeom prst="rect">
            <a:avLst/>
          </a:prstGeom>
        </p:spPr>
      </p:pic>
      <p:pic>
        <p:nvPicPr>
          <p:cNvPr id="63" name="Grafikk 62">
            <a:extLst>
              <a:ext uri="{FF2B5EF4-FFF2-40B4-BE49-F238E27FC236}">
                <a16:creationId xmlns:a16="http://schemas.microsoft.com/office/drawing/2014/main" id="{03181935-335E-584E-A259-A7A1AC9DF6BB}"/>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726976" y="3167824"/>
            <a:ext cx="520243" cy="222394"/>
          </a:xfrm>
          <a:prstGeom prst="rect">
            <a:avLst/>
          </a:prstGeom>
        </p:spPr>
      </p:pic>
      <p:pic>
        <p:nvPicPr>
          <p:cNvPr id="64" name="Grafikk 63">
            <a:extLst>
              <a:ext uri="{FF2B5EF4-FFF2-40B4-BE49-F238E27FC236}">
                <a16:creationId xmlns:a16="http://schemas.microsoft.com/office/drawing/2014/main" id="{69784B63-ECD9-AE4B-9AA3-7EECBA7DC8FB}"/>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762593" y="3122154"/>
            <a:ext cx="544070" cy="313734"/>
          </a:xfrm>
          <a:prstGeom prst="rect">
            <a:avLst/>
          </a:prstGeom>
        </p:spPr>
      </p:pic>
      <p:pic>
        <p:nvPicPr>
          <p:cNvPr id="65" name="Grafikk 64">
            <a:extLst>
              <a:ext uri="{FF2B5EF4-FFF2-40B4-BE49-F238E27FC236}">
                <a16:creationId xmlns:a16="http://schemas.microsoft.com/office/drawing/2014/main" id="{DF23821C-CB7E-2741-9DF1-D4E573121ADD}"/>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6947874" y="3094355"/>
            <a:ext cx="345505" cy="369333"/>
          </a:xfrm>
          <a:prstGeom prst="rect">
            <a:avLst/>
          </a:prstGeom>
        </p:spPr>
      </p:pic>
      <p:pic>
        <p:nvPicPr>
          <p:cNvPr id="66" name="Grafikk 65">
            <a:extLst>
              <a:ext uri="{FF2B5EF4-FFF2-40B4-BE49-F238E27FC236}">
                <a16:creationId xmlns:a16="http://schemas.microsoft.com/office/drawing/2014/main" id="{772922D9-EA08-6A43-9E9D-DEA8D832BDD9}"/>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9021760" y="3092369"/>
            <a:ext cx="266078" cy="373304"/>
          </a:xfrm>
          <a:prstGeom prst="rect">
            <a:avLst/>
          </a:prstGeom>
        </p:spPr>
      </p:pic>
      <p:pic>
        <p:nvPicPr>
          <p:cNvPr id="67" name="Grafikk 66">
            <a:extLst>
              <a:ext uri="{FF2B5EF4-FFF2-40B4-BE49-F238E27FC236}">
                <a16:creationId xmlns:a16="http://schemas.microsoft.com/office/drawing/2014/main" id="{0C5352BB-4F7E-C54B-8314-357224A1B261}"/>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0910908" y="3100312"/>
            <a:ext cx="528185" cy="357418"/>
          </a:xfrm>
          <a:prstGeom prst="rect">
            <a:avLst/>
          </a:prstGeom>
        </p:spPr>
      </p:pic>
      <p:pic>
        <p:nvPicPr>
          <p:cNvPr id="68" name="Grafikk 67">
            <a:extLst>
              <a:ext uri="{FF2B5EF4-FFF2-40B4-BE49-F238E27FC236}">
                <a16:creationId xmlns:a16="http://schemas.microsoft.com/office/drawing/2014/main" id="{89CE43A2-99DD-0E45-811C-8036CFCCFED2}"/>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840275" y="4355215"/>
            <a:ext cx="353447" cy="369332"/>
          </a:xfrm>
          <a:prstGeom prst="rect">
            <a:avLst/>
          </a:prstGeom>
        </p:spPr>
      </p:pic>
      <p:pic>
        <p:nvPicPr>
          <p:cNvPr id="69" name="Grafikk 68">
            <a:extLst>
              <a:ext uri="{FF2B5EF4-FFF2-40B4-BE49-F238E27FC236}">
                <a16:creationId xmlns:a16="http://schemas.microsoft.com/office/drawing/2014/main" id="{3D0F5C18-7587-0248-B34F-8F5B99BE33A3}"/>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2725035" y="4367129"/>
            <a:ext cx="635411" cy="345505"/>
          </a:xfrm>
          <a:prstGeom prst="rect">
            <a:avLst/>
          </a:prstGeom>
        </p:spPr>
      </p:pic>
      <p:pic>
        <p:nvPicPr>
          <p:cNvPr id="70" name="Grafikk 69">
            <a:extLst>
              <a:ext uri="{FF2B5EF4-FFF2-40B4-BE49-F238E27FC236}">
                <a16:creationId xmlns:a16="http://schemas.microsoft.com/office/drawing/2014/main" id="{7B9CC6F4-4043-4A4F-A241-A332C0DF3718}"/>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4905183" y="4365143"/>
            <a:ext cx="305791" cy="349476"/>
          </a:xfrm>
          <a:prstGeom prst="rect">
            <a:avLst/>
          </a:prstGeom>
        </p:spPr>
      </p:pic>
      <p:pic>
        <p:nvPicPr>
          <p:cNvPr id="71" name="Grafikk 70">
            <a:extLst>
              <a:ext uri="{FF2B5EF4-FFF2-40B4-BE49-F238E27FC236}">
                <a16:creationId xmlns:a16="http://schemas.microsoft.com/office/drawing/2014/main" id="{4C42A748-01F4-9F43-8E3C-46F54CE39795}"/>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6944101" y="4355215"/>
            <a:ext cx="357419" cy="369333"/>
          </a:xfrm>
          <a:prstGeom prst="rect">
            <a:avLst/>
          </a:prstGeom>
        </p:spPr>
      </p:pic>
      <p:pic>
        <p:nvPicPr>
          <p:cNvPr id="72" name="Grafikk 71">
            <a:extLst>
              <a:ext uri="{FF2B5EF4-FFF2-40B4-BE49-F238E27FC236}">
                <a16:creationId xmlns:a16="http://schemas.microsoft.com/office/drawing/2014/main" id="{054409D9-9A65-5A42-B197-FEEF4618A9DD}"/>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8830588" y="4353229"/>
            <a:ext cx="583784" cy="373304"/>
          </a:xfrm>
          <a:prstGeom prst="rect">
            <a:avLst/>
          </a:prstGeom>
        </p:spPr>
      </p:pic>
      <p:pic>
        <p:nvPicPr>
          <p:cNvPr id="73" name="Grafikk 72">
            <a:extLst>
              <a:ext uri="{FF2B5EF4-FFF2-40B4-BE49-F238E27FC236}">
                <a16:creationId xmlns:a16="http://schemas.microsoft.com/office/drawing/2014/main" id="{7D56F3B0-A8C3-7F43-A05E-4BABF17980E6}"/>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11035834" y="4355215"/>
            <a:ext cx="313734" cy="369333"/>
          </a:xfrm>
          <a:prstGeom prst="rect">
            <a:avLst/>
          </a:prstGeom>
        </p:spPr>
      </p:pic>
      <p:pic>
        <p:nvPicPr>
          <p:cNvPr id="74" name="Grafikk 73">
            <a:extLst>
              <a:ext uri="{FF2B5EF4-FFF2-40B4-BE49-F238E27FC236}">
                <a16:creationId xmlns:a16="http://schemas.microsoft.com/office/drawing/2014/main" id="{686D75AD-68B4-BB42-9CE0-B25E7425977B}"/>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760848" y="5668775"/>
            <a:ext cx="512300" cy="341533"/>
          </a:xfrm>
          <a:prstGeom prst="rect">
            <a:avLst/>
          </a:prstGeom>
        </p:spPr>
      </p:pic>
      <p:pic>
        <p:nvPicPr>
          <p:cNvPr id="75" name="Grafikk 74">
            <a:extLst>
              <a:ext uri="{FF2B5EF4-FFF2-40B4-BE49-F238E27FC236}">
                <a16:creationId xmlns:a16="http://schemas.microsoft.com/office/drawing/2014/main" id="{BD55DC76-5F40-844F-B8A3-F66912335E8E}"/>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2800805" y="5752172"/>
            <a:ext cx="500387" cy="174738"/>
          </a:xfrm>
          <a:prstGeom prst="rect">
            <a:avLst/>
          </a:prstGeom>
        </p:spPr>
      </p:pic>
      <p:pic>
        <p:nvPicPr>
          <p:cNvPr id="76" name="Grafikk 75">
            <a:extLst>
              <a:ext uri="{FF2B5EF4-FFF2-40B4-BE49-F238E27FC236}">
                <a16:creationId xmlns:a16="http://schemas.microsoft.com/office/drawing/2014/main" id="{8204C97C-B196-9048-814A-844E1608428E}"/>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4880317" y="5660832"/>
            <a:ext cx="416989" cy="357419"/>
          </a:xfrm>
          <a:prstGeom prst="rect">
            <a:avLst/>
          </a:prstGeom>
        </p:spPr>
      </p:pic>
      <p:pic>
        <p:nvPicPr>
          <p:cNvPr id="77" name="Grafikk 76">
            <a:extLst>
              <a:ext uri="{FF2B5EF4-FFF2-40B4-BE49-F238E27FC236}">
                <a16:creationId xmlns:a16="http://schemas.microsoft.com/office/drawing/2014/main" id="{3CDCFBA4-3305-894C-8809-75327FDABA13}"/>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6980904" y="5666789"/>
            <a:ext cx="238279" cy="345505"/>
          </a:xfrm>
          <a:prstGeom prst="rect">
            <a:avLst/>
          </a:prstGeom>
        </p:spPr>
      </p:pic>
      <p:pic>
        <p:nvPicPr>
          <p:cNvPr id="78" name="Grafikk 77">
            <a:extLst>
              <a:ext uri="{FF2B5EF4-FFF2-40B4-BE49-F238E27FC236}">
                <a16:creationId xmlns:a16="http://schemas.microsoft.com/office/drawing/2014/main" id="{8D7752CB-120E-7D42-BBCD-EFA55D242148}"/>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9064299" y="5654875"/>
            <a:ext cx="186652" cy="369332"/>
          </a:xfrm>
          <a:prstGeom prst="rect">
            <a:avLst/>
          </a:prstGeom>
        </p:spPr>
      </p:pic>
      <p:pic>
        <p:nvPicPr>
          <p:cNvPr id="79" name="Grafikk 78">
            <a:extLst>
              <a:ext uri="{FF2B5EF4-FFF2-40B4-BE49-F238E27FC236}">
                <a16:creationId xmlns:a16="http://schemas.microsoft.com/office/drawing/2014/main" id="{2309ADE4-ED29-9249-8C7B-A26F54A3B299}"/>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10908954" y="5662818"/>
            <a:ext cx="512300" cy="353447"/>
          </a:xfrm>
          <a:prstGeom prst="rect">
            <a:avLst/>
          </a:prstGeom>
        </p:spPr>
      </p:pic>
      <p:pic>
        <p:nvPicPr>
          <p:cNvPr id="80" name="Grafikk 79">
            <a:extLst>
              <a:ext uri="{FF2B5EF4-FFF2-40B4-BE49-F238E27FC236}">
                <a16:creationId xmlns:a16="http://schemas.microsoft.com/office/drawing/2014/main" id="{00CBAD49-8163-2845-AE3D-6C926C1A4A5A}"/>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4958035" y="3094355"/>
            <a:ext cx="325648" cy="369333"/>
          </a:xfrm>
          <a:prstGeom prst="rect">
            <a:avLst/>
          </a:prstGeom>
        </p:spPr>
      </p:pic>
      <p:sp>
        <p:nvSpPr>
          <p:cNvPr id="81" name="TekstSylinder 80">
            <a:extLst>
              <a:ext uri="{FF2B5EF4-FFF2-40B4-BE49-F238E27FC236}">
                <a16:creationId xmlns:a16="http://schemas.microsoft.com/office/drawing/2014/main" id="{C32FAAC5-4A35-B847-8F38-2C70522F5939}"/>
              </a:ext>
            </a:extLst>
          </p:cNvPr>
          <p:cNvSpPr txBox="1"/>
          <p:nvPr/>
        </p:nvSpPr>
        <p:spPr>
          <a:xfrm>
            <a:off x="-1" y="293836"/>
            <a:ext cx="2045995" cy="215444"/>
          </a:xfrm>
          <a:prstGeom prst="rect">
            <a:avLst/>
          </a:prstGeom>
          <a:noFill/>
          <a:ln>
            <a:noFill/>
          </a:ln>
        </p:spPr>
        <p:txBody>
          <a:bodyPr wrap="square" rtlCol="0" anchor="t">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a:t>
            </a:r>
            <a:endParaRPr lang="nb-NO" sz="800" b="1">
              <a:latin typeface="Arial" panose="020B0604020202020204" pitchFamily="34" charset="0"/>
              <a:cs typeface="Arial" panose="020B0604020202020204" pitchFamily="34" charset="0"/>
            </a:endParaRPr>
          </a:p>
        </p:txBody>
      </p:sp>
      <p:sp>
        <p:nvSpPr>
          <p:cNvPr id="82" name="TekstSylinder 81">
            <a:extLst>
              <a:ext uri="{FF2B5EF4-FFF2-40B4-BE49-F238E27FC236}">
                <a16:creationId xmlns:a16="http://schemas.microsoft.com/office/drawing/2014/main" id="{BD530799-FF57-7942-8D8A-AEEFFE24B570}"/>
              </a:ext>
            </a:extLst>
          </p:cNvPr>
          <p:cNvSpPr txBox="1"/>
          <p:nvPr/>
        </p:nvSpPr>
        <p:spPr>
          <a:xfrm>
            <a:off x="5997"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mennesker er født frie og </a:t>
            </a:r>
            <a:br>
              <a:rPr lang="nb-NO" sz="800" u="none" strike="noStrike">
                <a:solidFill>
                  <a:srgbClr val="000000"/>
                </a:solidFill>
                <a:effectLst/>
                <a:latin typeface="Arial" panose="020B0604020202020204" pitchFamily="34" charset="0"/>
                <a:cs typeface="Arial" panose="020B0604020202020204" pitchFamily="34" charset="0"/>
              </a:rPr>
            </a:br>
            <a:r>
              <a:rPr lang="nb-NO" sz="800" u="none" strike="noStrike">
                <a:solidFill>
                  <a:srgbClr val="000000"/>
                </a:solidFill>
                <a:effectLst/>
                <a:latin typeface="Arial" panose="020B0604020202020204" pitchFamily="34" charset="0"/>
                <a:cs typeface="Arial" panose="020B0604020202020204" pitchFamily="34" charset="0"/>
              </a:rPr>
              <a:t>like i verdighet og rettigheter</a:t>
            </a:r>
            <a:endParaRPr lang="nb-NO" sz="800">
              <a:latin typeface="Arial" panose="020B0604020202020204" pitchFamily="34" charset="0"/>
              <a:cs typeface="Arial" panose="020B0604020202020204" pitchFamily="34" charset="0"/>
            </a:endParaRPr>
          </a:p>
        </p:txBody>
      </p:sp>
      <p:sp>
        <p:nvSpPr>
          <p:cNvPr id="89" name="TekstSylinder 88">
            <a:extLst>
              <a:ext uri="{FF2B5EF4-FFF2-40B4-BE49-F238E27FC236}">
                <a16:creationId xmlns:a16="http://schemas.microsoft.com/office/drawing/2014/main" id="{CA77127A-5E5E-1147-B6AD-72761B25CD9B}"/>
              </a:ext>
            </a:extLst>
          </p:cNvPr>
          <p:cNvSpPr txBox="1"/>
          <p:nvPr/>
        </p:nvSpPr>
        <p:spPr>
          <a:xfrm>
            <a:off x="2039062"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a:t>
            </a:r>
            <a:endParaRPr lang="nb-NO" sz="800" b="1">
              <a:latin typeface="Arial" panose="020B0604020202020204" pitchFamily="34" charset="0"/>
              <a:cs typeface="Arial" panose="020B0604020202020204" pitchFamily="34" charset="0"/>
            </a:endParaRPr>
          </a:p>
        </p:txBody>
      </p:sp>
      <p:sp>
        <p:nvSpPr>
          <p:cNvPr id="90" name="TekstSylinder 89">
            <a:extLst>
              <a:ext uri="{FF2B5EF4-FFF2-40B4-BE49-F238E27FC236}">
                <a16:creationId xmlns:a16="http://schemas.microsoft.com/office/drawing/2014/main" id="{226426B0-582F-9A48-837D-F4BBEE16B198}"/>
              </a:ext>
            </a:extLst>
          </p:cNvPr>
          <p:cNvSpPr txBox="1"/>
          <p:nvPr/>
        </p:nvSpPr>
        <p:spPr>
          <a:xfrm>
            <a:off x="2045060"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Menneskerettighetene</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jelder for alle</a:t>
            </a:r>
            <a:endParaRPr lang="nb-NO" sz="800">
              <a:latin typeface="Arial" panose="020B0604020202020204" pitchFamily="34" charset="0"/>
              <a:cs typeface="Arial" panose="020B0604020202020204" pitchFamily="34" charset="0"/>
            </a:endParaRPr>
          </a:p>
        </p:txBody>
      </p:sp>
      <p:sp>
        <p:nvSpPr>
          <p:cNvPr id="91" name="TekstSylinder 90">
            <a:extLst>
              <a:ext uri="{FF2B5EF4-FFF2-40B4-BE49-F238E27FC236}">
                <a16:creationId xmlns:a16="http://schemas.microsoft.com/office/drawing/2014/main" id="{B1CCE06B-CAB4-124D-82E6-C260215D72F7}"/>
              </a:ext>
            </a:extLst>
          </p:cNvPr>
          <p:cNvSpPr txBox="1"/>
          <p:nvPr/>
        </p:nvSpPr>
        <p:spPr>
          <a:xfrm>
            <a:off x="4068346"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3</a:t>
            </a:r>
            <a:endParaRPr lang="nb-NO" sz="800" b="1">
              <a:latin typeface="Arial" panose="020B0604020202020204" pitchFamily="34" charset="0"/>
              <a:cs typeface="Arial" panose="020B0604020202020204" pitchFamily="34" charset="0"/>
            </a:endParaRPr>
          </a:p>
        </p:txBody>
      </p:sp>
      <p:sp>
        <p:nvSpPr>
          <p:cNvPr id="92" name="TekstSylinder 91">
            <a:extLst>
              <a:ext uri="{FF2B5EF4-FFF2-40B4-BE49-F238E27FC236}">
                <a16:creationId xmlns:a16="http://schemas.microsoft.com/office/drawing/2014/main" id="{3FB0CA54-DB45-5F46-88FB-6A8DE5F64D43}"/>
              </a:ext>
            </a:extLst>
          </p:cNvPr>
          <p:cNvSpPr txBox="1"/>
          <p:nvPr/>
        </p:nvSpPr>
        <p:spPr>
          <a:xfrm>
            <a:off x="4074344"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liv, frihet</a:t>
            </a:r>
          </a:p>
          <a:p>
            <a:pPr algn="ct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g personlig sikkerhet</a:t>
            </a:r>
            <a:endParaRPr lang="nb-NO" sz="800">
              <a:latin typeface="Arial" panose="020B0604020202020204" pitchFamily="34" charset="0"/>
              <a:cs typeface="Arial" panose="020B0604020202020204" pitchFamily="34" charset="0"/>
            </a:endParaRPr>
          </a:p>
        </p:txBody>
      </p:sp>
      <p:sp>
        <p:nvSpPr>
          <p:cNvPr id="93" name="TekstSylinder 92">
            <a:extLst>
              <a:ext uri="{FF2B5EF4-FFF2-40B4-BE49-F238E27FC236}">
                <a16:creationId xmlns:a16="http://schemas.microsoft.com/office/drawing/2014/main" id="{270C36EE-3562-CC43-8533-283983917BDD}"/>
              </a:ext>
            </a:extLst>
          </p:cNvPr>
          <p:cNvSpPr txBox="1"/>
          <p:nvPr/>
        </p:nvSpPr>
        <p:spPr>
          <a:xfrm>
            <a:off x="6097629"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4</a:t>
            </a:r>
            <a:endParaRPr lang="nb-NO" sz="800" b="1">
              <a:latin typeface="Arial" panose="020B0604020202020204" pitchFamily="34" charset="0"/>
              <a:cs typeface="Arial" panose="020B0604020202020204" pitchFamily="34" charset="0"/>
            </a:endParaRPr>
          </a:p>
        </p:txBody>
      </p:sp>
      <p:sp>
        <p:nvSpPr>
          <p:cNvPr id="94" name="TekstSylinder 93">
            <a:extLst>
              <a:ext uri="{FF2B5EF4-FFF2-40B4-BE49-F238E27FC236}">
                <a16:creationId xmlns:a16="http://schemas.microsoft.com/office/drawing/2014/main" id="{FB3D7093-54EC-154B-99B5-380C067BDF12}"/>
              </a:ext>
            </a:extLst>
          </p:cNvPr>
          <p:cNvSpPr txBox="1"/>
          <p:nvPr/>
        </p:nvSpPr>
        <p:spPr>
          <a:xfrm>
            <a:off x="6103627"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Slaveri og slavehandel er</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 alle former forbudt</a:t>
            </a:r>
            <a:endParaRPr lang="nb-NO" sz="800">
              <a:latin typeface="Arial" panose="020B0604020202020204" pitchFamily="34" charset="0"/>
              <a:cs typeface="Arial" panose="020B0604020202020204" pitchFamily="34" charset="0"/>
            </a:endParaRPr>
          </a:p>
        </p:txBody>
      </p:sp>
      <p:sp>
        <p:nvSpPr>
          <p:cNvPr id="95" name="TekstSylinder 94">
            <a:extLst>
              <a:ext uri="{FF2B5EF4-FFF2-40B4-BE49-F238E27FC236}">
                <a16:creationId xmlns:a16="http://schemas.microsoft.com/office/drawing/2014/main" id="{28B50EB0-A7BF-E542-91C2-61AEDE753A34}"/>
              </a:ext>
            </a:extLst>
          </p:cNvPr>
          <p:cNvSpPr txBox="1"/>
          <p:nvPr/>
        </p:nvSpPr>
        <p:spPr>
          <a:xfrm>
            <a:off x="8131801"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5</a:t>
            </a:r>
            <a:endParaRPr lang="nb-NO" sz="800" b="1">
              <a:latin typeface="Arial" panose="020B0604020202020204" pitchFamily="34" charset="0"/>
              <a:cs typeface="Arial" panose="020B0604020202020204" pitchFamily="34" charset="0"/>
            </a:endParaRPr>
          </a:p>
        </p:txBody>
      </p:sp>
      <p:sp>
        <p:nvSpPr>
          <p:cNvPr id="96" name="TekstSylinder 95">
            <a:extLst>
              <a:ext uri="{FF2B5EF4-FFF2-40B4-BE49-F238E27FC236}">
                <a16:creationId xmlns:a16="http://schemas.microsoft.com/office/drawing/2014/main" id="{B3E9BEE9-5B28-1446-AE8A-2374208F6CE3}"/>
              </a:ext>
            </a:extLst>
          </p:cNvPr>
          <p:cNvSpPr txBox="1"/>
          <p:nvPr/>
        </p:nvSpPr>
        <p:spPr>
          <a:xfrm>
            <a:off x="8091488" y="956241"/>
            <a:ext cx="2126621"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må utsettes for tortur</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grusom, umenneskelig eller</a:t>
            </a:r>
          </a:p>
          <a:p>
            <a:pPr algn="ctr"/>
            <a:r>
              <a:rPr lang="nb-NO" sz="800">
                <a:solidFill>
                  <a:srgbClr val="000000"/>
                </a:solidFill>
                <a:latin typeface="Arial" panose="020B0604020202020204" pitchFamily="34" charset="0"/>
                <a:cs typeface="Arial" panose="020B0604020202020204" pitchFamily="34" charset="0"/>
              </a:rPr>
              <a:t>n</a:t>
            </a:r>
            <a:r>
              <a:rPr lang="nb-NO" sz="800" u="none" strike="noStrike">
                <a:solidFill>
                  <a:srgbClr val="000000"/>
                </a:solidFill>
                <a:effectLst/>
                <a:latin typeface="Arial" panose="020B0604020202020204" pitchFamily="34" charset="0"/>
                <a:cs typeface="Arial" panose="020B0604020202020204" pitchFamily="34" charset="0"/>
              </a:rPr>
              <a:t>edverdigende behandling eller straff</a:t>
            </a:r>
            <a:endParaRPr lang="nb-NO" sz="800">
              <a:latin typeface="Arial" panose="020B0604020202020204" pitchFamily="34" charset="0"/>
              <a:cs typeface="Arial" panose="020B0604020202020204" pitchFamily="34" charset="0"/>
            </a:endParaRPr>
          </a:p>
        </p:txBody>
      </p:sp>
      <p:sp>
        <p:nvSpPr>
          <p:cNvPr id="97" name="TekstSylinder 96">
            <a:extLst>
              <a:ext uri="{FF2B5EF4-FFF2-40B4-BE49-F238E27FC236}">
                <a16:creationId xmlns:a16="http://schemas.microsoft.com/office/drawing/2014/main" id="{11402890-DE2E-1646-B255-364EF9F08AFF}"/>
              </a:ext>
            </a:extLst>
          </p:cNvPr>
          <p:cNvSpPr txBox="1"/>
          <p:nvPr/>
        </p:nvSpPr>
        <p:spPr>
          <a:xfrm>
            <a:off x="10165975" y="293836"/>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6</a:t>
            </a:r>
            <a:endParaRPr lang="nb-NO" sz="800" b="1">
              <a:latin typeface="Arial" panose="020B0604020202020204" pitchFamily="34" charset="0"/>
              <a:cs typeface="Arial" panose="020B0604020202020204" pitchFamily="34" charset="0"/>
            </a:endParaRPr>
          </a:p>
        </p:txBody>
      </p:sp>
      <p:sp>
        <p:nvSpPr>
          <p:cNvPr id="98" name="TekstSylinder 97">
            <a:extLst>
              <a:ext uri="{FF2B5EF4-FFF2-40B4-BE49-F238E27FC236}">
                <a16:creationId xmlns:a16="http://schemas.microsoft.com/office/drawing/2014/main" id="{459F9CBF-EE98-7B49-8BDC-894E6B4241F6}"/>
              </a:ext>
            </a:extLst>
          </p:cNvPr>
          <p:cNvSpPr txBox="1"/>
          <p:nvPr/>
        </p:nvSpPr>
        <p:spPr>
          <a:xfrm>
            <a:off x="10171973" y="956241"/>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Ethvert menneske har krav på å bli</a:t>
            </a:r>
          </a:p>
          <a:p>
            <a:pPr algn="ctr"/>
            <a:r>
              <a:rPr lang="nb-NO" sz="800">
                <a:solidFill>
                  <a:srgbClr val="000000"/>
                </a:solidFill>
                <a:latin typeface="Arial" panose="020B0604020202020204" pitchFamily="34" charset="0"/>
                <a:cs typeface="Arial" panose="020B0604020202020204" pitchFamily="34" charset="0"/>
              </a:rPr>
              <a:t>a</a:t>
            </a:r>
            <a:r>
              <a:rPr lang="nb-NO" sz="800" u="none" strike="noStrike">
                <a:solidFill>
                  <a:srgbClr val="000000"/>
                </a:solidFill>
                <a:effectLst/>
                <a:latin typeface="Arial" panose="020B0604020202020204" pitchFamily="34" charset="0"/>
                <a:cs typeface="Arial" panose="020B0604020202020204" pitchFamily="34" charset="0"/>
              </a:rPr>
              <a:t>nerkjent som en person av loven</a:t>
            </a:r>
            <a:endParaRPr lang="nb-NO" sz="800">
              <a:latin typeface="Arial" panose="020B0604020202020204" pitchFamily="34" charset="0"/>
              <a:cs typeface="Arial" panose="020B0604020202020204" pitchFamily="34" charset="0"/>
            </a:endParaRPr>
          </a:p>
        </p:txBody>
      </p:sp>
      <p:sp>
        <p:nvSpPr>
          <p:cNvPr id="99" name="TekstSylinder 98">
            <a:extLst>
              <a:ext uri="{FF2B5EF4-FFF2-40B4-BE49-F238E27FC236}">
                <a16:creationId xmlns:a16="http://schemas.microsoft.com/office/drawing/2014/main" id="{0A2D492D-97E2-BB46-9D5C-2B552A5C8E05}"/>
              </a:ext>
            </a:extLst>
          </p:cNvPr>
          <p:cNvSpPr txBox="1"/>
          <p:nvPr/>
        </p:nvSpPr>
        <p:spPr>
          <a:xfrm>
            <a:off x="-1"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7</a:t>
            </a:r>
            <a:endParaRPr lang="nb-NO" sz="800" b="1">
              <a:latin typeface="Arial" panose="020B0604020202020204" pitchFamily="34" charset="0"/>
              <a:cs typeface="Arial" panose="020B0604020202020204" pitchFamily="34" charset="0"/>
            </a:endParaRPr>
          </a:p>
        </p:txBody>
      </p:sp>
      <p:sp>
        <p:nvSpPr>
          <p:cNvPr id="100" name="TekstSylinder 99">
            <a:extLst>
              <a:ext uri="{FF2B5EF4-FFF2-40B4-BE49-F238E27FC236}">
                <a16:creationId xmlns:a16="http://schemas.microsoft.com/office/drawing/2014/main" id="{1B1F9EDF-2B28-1B41-911B-3F6CA7A4E465}"/>
              </a:ext>
            </a:extLst>
          </p:cNvPr>
          <p:cNvSpPr txBox="1"/>
          <p:nvPr/>
        </p:nvSpPr>
        <p:spPr>
          <a:xfrm>
            <a:off x="5997" y="2173665"/>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er like for loven og har rett</a:t>
            </a:r>
          </a:p>
          <a:p>
            <a:pPr algn="ctr"/>
            <a:r>
              <a:rPr lang="nb-NO" sz="800">
                <a:solidFill>
                  <a:srgbClr val="000000"/>
                </a:solidFill>
                <a:latin typeface="Arial" panose="020B0604020202020204" pitchFamily="34" charset="0"/>
                <a:cs typeface="Arial" panose="020B0604020202020204" pitchFamily="34" charset="0"/>
              </a:rPr>
              <a:t>t</a:t>
            </a:r>
            <a:r>
              <a:rPr lang="nb-NO" sz="800" u="none" strike="noStrike">
                <a:solidFill>
                  <a:srgbClr val="000000"/>
                </a:solidFill>
                <a:effectLst/>
                <a:latin typeface="Arial" panose="020B0604020202020204" pitchFamily="34" charset="0"/>
                <a:cs typeface="Arial" panose="020B0604020202020204" pitchFamily="34" charset="0"/>
              </a:rPr>
              <a:t>il samme beskyttelse av loven</a:t>
            </a:r>
            <a:endParaRPr lang="nb-NO" sz="800">
              <a:latin typeface="Arial" panose="020B0604020202020204" pitchFamily="34" charset="0"/>
              <a:cs typeface="Arial" panose="020B0604020202020204" pitchFamily="34" charset="0"/>
            </a:endParaRPr>
          </a:p>
        </p:txBody>
      </p:sp>
      <p:sp>
        <p:nvSpPr>
          <p:cNvPr id="101" name="TekstSylinder 100">
            <a:extLst>
              <a:ext uri="{FF2B5EF4-FFF2-40B4-BE49-F238E27FC236}">
                <a16:creationId xmlns:a16="http://schemas.microsoft.com/office/drawing/2014/main" id="{E1F501BA-D0D8-1343-BEEC-2B9EE1C4E564}"/>
              </a:ext>
            </a:extLst>
          </p:cNvPr>
          <p:cNvSpPr txBox="1"/>
          <p:nvPr/>
        </p:nvSpPr>
        <p:spPr>
          <a:xfrm>
            <a:off x="2039062"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8</a:t>
            </a:r>
            <a:endParaRPr lang="nb-NO" sz="800" b="1">
              <a:latin typeface="Arial" panose="020B0604020202020204" pitchFamily="34" charset="0"/>
              <a:cs typeface="Arial" panose="020B0604020202020204" pitchFamily="34" charset="0"/>
            </a:endParaRPr>
          </a:p>
        </p:txBody>
      </p:sp>
      <p:sp>
        <p:nvSpPr>
          <p:cNvPr id="102" name="TekstSylinder 101">
            <a:extLst>
              <a:ext uri="{FF2B5EF4-FFF2-40B4-BE49-F238E27FC236}">
                <a16:creationId xmlns:a16="http://schemas.microsoft.com/office/drawing/2014/main" id="{D622696B-8659-B94F-9F56-60B6124670BF}"/>
              </a:ext>
            </a:extLst>
          </p:cNvPr>
          <p:cNvSpPr txBox="1"/>
          <p:nvPr/>
        </p:nvSpPr>
        <p:spPr>
          <a:xfrm>
            <a:off x="2045060"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må kunne få beskyttelse av</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n domstol når deres rettigheter</a:t>
            </a:r>
          </a:p>
          <a:p>
            <a:pPr algn="ctr"/>
            <a:r>
              <a:rPr lang="nb-NO" sz="800" u="none" strike="noStrike">
                <a:solidFill>
                  <a:srgbClr val="000000"/>
                </a:solidFill>
                <a:effectLst/>
                <a:latin typeface="Arial" panose="020B0604020202020204" pitchFamily="34" charset="0"/>
                <a:cs typeface="Arial" panose="020B0604020202020204" pitchFamily="34" charset="0"/>
              </a:rPr>
              <a:t>blir krenket.</a:t>
            </a:r>
            <a:endParaRPr lang="nb-NO" sz="800">
              <a:latin typeface="Arial" panose="020B0604020202020204" pitchFamily="34" charset="0"/>
              <a:cs typeface="Arial" panose="020B0604020202020204" pitchFamily="34" charset="0"/>
            </a:endParaRPr>
          </a:p>
        </p:txBody>
      </p:sp>
      <p:sp>
        <p:nvSpPr>
          <p:cNvPr id="103" name="TekstSylinder 102">
            <a:extLst>
              <a:ext uri="{FF2B5EF4-FFF2-40B4-BE49-F238E27FC236}">
                <a16:creationId xmlns:a16="http://schemas.microsoft.com/office/drawing/2014/main" id="{8CA33905-7746-624F-9143-5ECABFE1B816}"/>
              </a:ext>
            </a:extLst>
          </p:cNvPr>
          <p:cNvSpPr txBox="1"/>
          <p:nvPr/>
        </p:nvSpPr>
        <p:spPr>
          <a:xfrm>
            <a:off x="4068346"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9</a:t>
            </a:r>
            <a:endParaRPr lang="nb-NO" sz="800" b="1">
              <a:latin typeface="Arial" panose="020B0604020202020204" pitchFamily="34" charset="0"/>
              <a:cs typeface="Arial" panose="020B0604020202020204" pitchFamily="34" charset="0"/>
            </a:endParaRPr>
          </a:p>
        </p:txBody>
      </p:sp>
      <p:sp>
        <p:nvSpPr>
          <p:cNvPr id="104" name="TekstSylinder 103">
            <a:extLst>
              <a:ext uri="{FF2B5EF4-FFF2-40B4-BE49-F238E27FC236}">
                <a16:creationId xmlns:a16="http://schemas.microsoft.com/office/drawing/2014/main" id="{69BB0EDC-D5FC-8A48-B1CF-31B110F3FBCF}"/>
              </a:ext>
            </a:extLst>
          </p:cNvPr>
          <p:cNvSpPr txBox="1"/>
          <p:nvPr/>
        </p:nvSpPr>
        <p:spPr>
          <a:xfrm>
            <a:off x="4074344"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skal utsettes for</a:t>
            </a:r>
          </a:p>
          <a:p>
            <a:pPr algn="ctr"/>
            <a:r>
              <a:rPr lang="nb-NO" sz="800" u="none" strike="noStrike">
                <a:solidFill>
                  <a:srgbClr val="000000"/>
                </a:solidFill>
                <a:effectLst/>
                <a:latin typeface="Arial" panose="020B0604020202020204" pitchFamily="34" charset="0"/>
                <a:cs typeface="Arial" panose="020B0604020202020204" pitchFamily="34" charset="0"/>
              </a:rPr>
              <a:t>vilkårlig arrest, fengsling</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landsforvisning</a:t>
            </a:r>
            <a:endParaRPr lang="nb-NO" sz="800">
              <a:latin typeface="Arial" panose="020B0604020202020204" pitchFamily="34" charset="0"/>
              <a:cs typeface="Arial" panose="020B0604020202020204" pitchFamily="34" charset="0"/>
            </a:endParaRPr>
          </a:p>
        </p:txBody>
      </p:sp>
      <p:sp>
        <p:nvSpPr>
          <p:cNvPr id="105" name="TekstSylinder 104">
            <a:extLst>
              <a:ext uri="{FF2B5EF4-FFF2-40B4-BE49-F238E27FC236}">
                <a16:creationId xmlns:a16="http://schemas.microsoft.com/office/drawing/2014/main" id="{5C2472FF-5621-BF4B-9DA0-609F1EEBBB77}"/>
              </a:ext>
            </a:extLst>
          </p:cNvPr>
          <p:cNvSpPr txBox="1"/>
          <p:nvPr/>
        </p:nvSpPr>
        <p:spPr>
          <a:xfrm>
            <a:off x="6097629"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10</a:t>
            </a:r>
            <a:endParaRPr lang="nb-NO" sz="800" b="1">
              <a:latin typeface="Arial" panose="020B0604020202020204" pitchFamily="34" charset="0"/>
              <a:cs typeface="Arial" panose="020B0604020202020204" pitchFamily="34" charset="0"/>
            </a:endParaRPr>
          </a:p>
        </p:txBody>
      </p:sp>
      <p:sp>
        <p:nvSpPr>
          <p:cNvPr id="106" name="TekstSylinder 105">
            <a:extLst>
              <a:ext uri="{FF2B5EF4-FFF2-40B4-BE49-F238E27FC236}">
                <a16:creationId xmlns:a16="http://schemas.microsoft.com/office/drawing/2014/main" id="{5FDFAFFA-D497-0845-A370-476258B4068F}"/>
              </a:ext>
            </a:extLst>
          </p:cNvPr>
          <p:cNvSpPr txBox="1"/>
          <p:nvPr/>
        </p:nvSpPr>
        <p:spPr>
          <a:xfrm>
            <a:off x="5982721" y="2173665"/>
            <a:ext cx="226055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Hvis du er anklaget for en </a:t>
            </a: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orbrytelse må saken mot deg </a:t>
            </a:r>
            <a:r>
              <a:rPr lang="nb-NO" sz="800">
                <a:solidFill>
                  <a:srgbClr val="000000"/>
                </a:solidFill>
                <a:latin typeface="Arial" panose="020B0604020202020204" pitchFamily="34" charset="0"/>
                <a:cs typeface="Arial" panose="020B0604020202020204" pitchFamily="34" charset="0"/>
              </a:rPr>
              <a:t>b</a:t>
            </a:r>
            <a:r>
              <a:rPr lang="nb-NO" sz="800" u="none" strike="noStrike">
                <a:solidFill>
                  <a:srgbClr val="000000"/>
                </a:solidFill>
                <a:effectLst/>
                <a:latin typeface="Arial" panose="020B0604020202020204" pitchFamily="34" charset="0"/>
                <a:cs typeface="Arial" panose="020B0604020202020204" pitchFamily="34" charset="0"/>
              </a:rPr>
              <a:t>ehandles av en offentlig domstol </a:t>
            </a: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g på en rettferdig måte</a:t>
            </a:r>
            <a:endParaRPr lang="nb-NO" sz="800">
              <a:latin typeface="Arial" panose="020B0604020202020204" pitchFamily="34" charset="0"/>
              <a:cs typeface="Arial" panose="020B0604020202020204" pitchFamily="34" charset="0"/>
            </a:endParaRPr>
          </a:p>
        </p:txBody>
      </p:sp>
      <p:sp>
        <p:nvSpPr>
          <p:cNvPr id="107" name="TekstSylinder 106">
            <a:extLst>
              <a:ext uri="{FF2B5EF4-FFF2-40B4-BE49-F238E27FC236}">
                <a16:creationId xmlns:a16="http://schemas.microsoft.com/office/drawing/2014/main" id="{5EC29A3D-59E2-1044-A1E9-2D0821A8E2E7}"/>
              </a:ext>
            </a:extLst>
          </p:cNvPr>
          <p:cNvSpPr txBox="1"/>
          <p:nvPr/>
        </p:nvSpPr>
        <p:spPr>
          <a:xfrm>
            <a:off x="8131802"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11</a:t>
            </a:r>
            <a:endParaRPr lang="nb-NO" sz="800" b="1">
              <a:latin typeface="Arial" panose="020B0604020202020204" pitchFamily="34" charset="0"/>
              <a:cs typeface="Arial" panose="020B0604020202020204" pitchFamily="34" charset="0"/>
            </a:endParaRPr>
          </a:p>
        </p:txBody>
      </p:sp>
      <p:sp>
        <p:nvSpPr>
          <p:cNvPr id="108" name="TekstSylinder 107">
            <a:extLst>
              <a:ext uri="{FF2B5EF4-FFF2-40B4-BE49-F238E27FC236}">
                <a16:creationId xmlns:a16="http://schemas.microsoft.com/office/drawing/2014/main" id="{306DFDFE-724A-FC48-ABD6-BC287D6057E5}"/>
              </a:ext>
            </a:extLst>
          </p:cNvPr>
          <p:cNvSpPr txBox="1"/>
          <p:nvPr/>
        </p:nvSpPr>
        <p:spPr>
          <a:xfrm>
            <a:off x="8137800" y="217366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bli ansett</a:t>
            </a:r>
          </a:p>
          <a:p>
            <a:pPr algn="ctr"/>
            <a:r>
              <a:rPr lang="nb-NO" sz="800">
                <a:solidFill>
                  <a:srgbClr val="000000"/>
                </a:solidFill>
                <a:latin typeface="Arial" panose="020B0604020202020204" pitchFamily="34" charset="0"/>
                <a:cs typeface="Arial" panose="020B0604020202020204" pitchFamily="34" charset="0"/>
              </a:rPr>
              <a:t>u</a:t>
            </a:r>
            <a:r>
              <a:rPr lang="nb-NO" sz="800" u="none" strike="noStrike">
                <a:solidFill>
                  <a:srgbClr val="000000"/>
                </a:solidFill>
                <a:effectLst/>
                <a:latin typeface="Arial" panose="020B0604020202020204" pitchFamily="34" charset="0"/>
                <a:cs typeface="Arial" panose="020B0604020202020204" pitchFamily="34" charset="0"/>
              </a:rPr>
              <a:t>skyldig inntil det motsatte</a:t>
            </a:r>
          </a:p>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r bevist</a:t>
            </a:r>
            <a:endParaRPr lang="nb-NO" sz="800">
              <a:latin typeface="Arial" panose="020B0604020202020204" pitchFamily="34" charset="0"/>
              <a:cs typeface="Arial" panose="020B0604020202020204" pitchFamily="34" charset="0"/>
            </a:endParaRPr>
          </a:p>
        </p:txBody>
      </p:sp>
      <p:sp>
        <p:nvSpPr>
          <p:cNvPr id="109" name="TekstSylinder 108">
            <a:extLst>
              <a:ext uri="{FF2B5EF4-FFF2-40B4-BE49-F238E27FC236}">
                <a16:creationId xmlns:a16="http://schemas.microsoft.com/office/drawing/2014/main" id="{B389FC6B-36A7-7F46-B3EC-291A573CA7EF}"/>
              </a:ext>
            </a:extLst>
          </p:cNvPr>
          <p:cNvSpPr txBox="1"/>
          <p:nvPr/>
        </p:nvSpPr>
        <p:spPr>
          <a:xfrm>
            <a:off x="10167784" y="1564159"/>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12</a:t>
            </a:r>
            <a:endParaRPr lang="nb-NO" sz="800" b="1">
              <a:latin typeface="Arial" panose="020B0604020202020204" pitchFamily="34" charset="0"/>
              <a:cs typeface="Arial" panose="020B0604020202020204" pitchFamily="34" charset="0"/>
            </a:endParaRPr>
          </a:p>
        </p:txBody>
      </p:sp>
      <p:sp>
        <p:nvSpPr>
          <p:cNvPr id="110" name="TekstSylinder 109">
            <a:extLst>
              <a:ext uri="{FF2B5EF4-FFF2-40B4-BE49-F238E27FC236}">
                <a16:creationId xmlns:a16="http://schemas.microsoft.com/office/drawing/2014/main" id="{8115F714-1317-EF40-955F-5FB7D3C0B111}"/>
              </a:ext>
            </a:extLst>
          </p:cNvPr>
          <p:cNvSpPr txBox="1"/>
          <p:nvPr/>
        </p:nvSpPr>
        <p:spPr>
          <a:xfrm>
            <a:off x="10108713" y="2173665"/>
            <a:ext cx="2164136"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privatliv og</a:t>
            </a:r>
          </a:p>
          <a:p>
            <a:pPr algn="ctr"/>
            <a:r>
              <a:rPr lang="nb-NO" sz="800">
                <a:solidFill>
                  <a:srgbClr val="000000"/>
                </a:solidFill>
                <a:latin typeface="Arial" panose="020B0604020202020204" pitchFamily="34" charset="0"/>
                <a:cs typeface="Arial" panose="020B0604020202020204" pitchFamily="34" charset="0"/>
              </a:rPr>
              <a:t>b</a:t>
            </a:r>
            <a:r>
              <a:rPr lang="nb-NO" sz="800" u="none" strike="noStrike">
                <a:solidFill>
                  <a:srgbClr val="000000"/>
                </a:solidFill>
                <a:effectLst/>
                <a:latin typeface="Arial" panose="020B0604020202020204" pitchFamily="34" charset="0"/>
                <a:cs typeface="Arial" panose="020B0604020202020204" pitchFamily="34" charset="0"/>
              </a:rPr>
              <a:t>eskyttelse av sitt gode navn og rykte</a:t>
            </a:r>
            <a:endParaRPr lang="nb-NO" sz="800">
              <a:latin typeface="Arial" panose="020B0604020202020204" pitchFamily="34" charset="0"/>
              <a:cs typeface="Arial" panose="020B0604020202020204" pitchFamily="34" charset="0"/>
            </a:endParaRPr>
          </a:p>
        </p:txBody>
      </p:sp>
      <p:sp>
        <p:nvSpPr>
          <p:cNvPr id="111" name="TekstSylinder 110">
            <a:extLst>
              <a:ext uri="{FF2B5EF4-FFF2-40B4-BE49-F238E27FC236}">
                <a16:creationId xmlns:a16="http://schemas.microsoft.com/office/drawing/2014/main" id="{3213E56E-6F5D-1748-B48C-B3434A8526F7}"/>
              </a:ext>
            </a:extLst>
          </p:cNvPr>
          <p:cNvSpPr txBox="1"/>
          <p:nvPr/>
        </p:nvSpPr>
        <p:spPr>
          <a:xfrm>
            <a:off x="-1"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13</a:t>
            </a:r>
            <a:endParaRPr lang="nb-NO" sz="800" b="1">
              <a:latin typeface="Arial" panose="020B0604020202020204" pitchFamily="34" charset="0"/>
              <a:cs typeface="Arial" panose="020B0604020202020204" pitchFamily="34" charset="0"/>
            </a:endParaRPr>
          </a:p>
        </p:txBody>
      </p:sp>
      <p:sp>
        <p:nvSpPr>
          <p:cNvPr id="112" name="TekstSylinder 111">
            <a:extLst>
              <a:ext uri="{FF2B5EF4-FFF2-40B4-BE49-F238E27FC236}">
                <a16:creationId xmlns:a16="http://schemas.microsoft.com/office/drawing/2014/main" id="{9EA9E57F-6DF3-C64B-9357-1D4FB856F9CB}"/>
              </a:ext>
            </a:extLst>
          </p:cNvPr>
          <p:cNvSpPr txBox="1"/>
          <p:nvPr/>
        </p:nvSpPr>
        <p:spPr>
          <a:xfrm>
            <a:off x="5997" y="3516472"/>
            <a:ext cx="2033998" cy="461665"/>
          </a:xfrm>
          <a:prstGeom prst="rect">
            <a:avLst/>
          </a:prstGeom>
          <a:noFill/>
          <a:ln>
            <a:noFill/>
          </a:ln>
        </p:spPr>
        <p:txBody>
          <a:bodyPr wrap="square" rtlCol="0">
            <a:spAutoFit/>
          </a:bodyPr>
          <a:lstStyle/>
          <a:p>
            <a:pPr algn="ct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nhver har rett til å bevege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eg fritt og frihet til å velge</a:t>
            </a:r>
          </a:p>
          <a:p>
            <a:pPr algn="ctr"/>
            <a:r>
              <a:rPr lang="nb-NO" sz="800">
                <a:solidFill>
                  <a:srgbClr val="000000"/>
                </a:solidFill>
                <a:latin typeface="Arial" panose="020B0604020202020204" pitchFamily="34" charset="0"/>
                <a:cs typeface="Arial" panose="020B0604020202020204" pitchFamily="34" charset="0"/>
              </a:rPr>
              <a:t>o</a:t>
            </a:r>
            <a:r>
              <a:rPr lang="nb-NO" sz="800" u="none" strike="noStrike">
                <a:solidFill>
                  <a:srgbClr val="000000"/>
                </a:solidFill>
                <a:effectLst/>
                <a:latin typeface="Arial" panose="020B0604020202020204" pitchFamily="34" charset="0"/>
                <a:cs typeface="Arial" panose="020B0604020202020204" pitchFamily="34" charset="0"/>
              </a:rPr>
              <a:t>ppholdssted innenfor landet sitt</a:t>
            </a:r>
            <a:endParaRPr lang="nb-NO" sz="800">
              <a:latin typeface="Arial" panose="020B0604020202020204" pitchFamily="34" charset="0"/>
              <a:cs typeface="Arial" panose="020B0604020202020204" pitchFamily="34" charset="0"/>
            </a:endParaRPr>
          </a:p>
        </p:txBody>
      </p:sp>
      <p:sp>
        <p:nvSpPr>
          <p:cNvPr id="113" name="TekstSylinder 112">
            <a:extLst>
              <a:ext uri="{FF2B5EF4-FFF2-40B4-BE49-F238E27FC236}">
                <a16:creationId xmlns:a16="http://schemas.microsoft.com/office/drawing/2014/main" id="{3C864C76-C155-0747-A6B3-0EACF2886E38}"/>
              </a:ext>
            </a:extLst>
          </p:cNvPr>
          <p:cNvSpPr txBox="1"/>
          <p:nvPr/>
        </p:nvSpPr>
        <p:spPr>
          <a:xfrm>
            <a:off x="2039062"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14</a:t>
            </a:r>
            <a:endParaRPr lang="nb-NO" sz="800" b="1">
              <a:latin typeface="Arial" panose="020B0604020202020204" pitchFamily="34" charset="0"/>
              <a:cs typeface="Arial" panose="020B0604020202020204" pitchFamily="34" charset="0"/>
            </a:endParaRPr>
          </a:p>
        </p:txBody>
      </p:sp>
      <p:sp>
        <p:nvSpPr>
          <p:cNvPr id="114" name="TekstSylinder 113">
            <a:extLst>
              <a:ext uri="{FF2B5EF4-FFF2-40B4-BE49-F238E27FC236}">
                <a16:creationId xmlns:a16="http://schemas.microsoft.com/office/drawing/2014/main" id="{B6910521-0875-0942-8A8B-861FA57378C2}"/>
              </a:ext>
            </a:extLst>
          </p:cNvPr>
          <p:cNvSpPr txBox="1"/>
          <p:nvPr/>
        </p:nvSpPr>
        <p:spPr>
          <a:xfrm>
            <a:off x="2045060"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å søke og få asyl</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 et annet land når de er forfulgt</a:t>
            </a:r>
            <a:endParaRPr lang="nb-NO" sz="800">
              <a:latin typeface="Arial" panose="020B0604020202020204" pitchFamily="34" charset="0"/>
              <a:cs typeface="Arial" panose="020B0604020202020204" pitchFamily="34" charset="0"/>
            </a:endParaRPr>
          </a:p>
        </p:txBody>
      </p:sp>
      <p:sp>
        <p:nvSpPr>
          <p:cNvPr id="115" name="TekstSylinder 114">
            <a:extLst>
              <a:ext uri="{FF2B5EF4-FFF2-40B4-BE49-F238E27FC236}">
                <a16:creationId xmlns:a16="http://schemas.microsoft.com/office/drawing/2014/main" id="{EE1D009F-A04F-1F45-9DC8-781306E6CEB8}"/>
              </a:ext>
            </a:extLst>
          </p:cNvPr>
          <p:cNvSpPr txBox="1"/>
          <p:nvPr/>
        </p:nvSpPr>
        <p:spPr>
          <a:xfrm>
            <a:off x="4068346"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15</a:t>
            </a:r>
            <a:endParaRPr lang="nb-NO" sz="800" b="1">
              <a:latin typeface="Arial" panose="020B0604020202020204" pitchFamily="34" charset="0"/>
              <a:cs typeface="Arial" panose="020B0604020202020204" pitchFamily="34" charset="0"/>
            </a:endParaRPr>
          </a:p>
        </p:txBody>
      </p:sp>
      <p:sp>
        <p:nvSpPr>
          <p:cNvPr id="116" name="TekstSylinder 115">
            <a:extLst>
              <a:ext uri="{FF2B5EF4-FFF2-40B4-BE49-F238E27FC236}">
                <a16:creationId xmlns:a16="http://schemas.microsoft.com/office/drawing/2014/main" id="{56FF980F-6FC1-6A45-BF99-DC40DDF9D9C7}"/>
              </a:ext>
            </a:extLst>
          </p:cNvPr>
          <p:cNvSpPr txBox="1"/>
          <p:nvPr/>
        </p:nvSpPr>
        <p:spPr>
          <a:xfrm>
            <a:off x="4251266" y="3516472"/>
            <a:ext cx="1680155"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et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tatsborgerskap. Ingen må hindres </a:t>
            </a:r>
            <a:r>
              <a:rPr lang="nb-NO" sz="800">
                <a:solidFill>
                  <a:srgbClr val="000000"/>
                </a:solidFill>
                <a:latin typeface="Arial" panose="020B0604020202020204" pitchFamily="34" charset="0"/>
                <a:cs typeface="Arial" panose="020B0604020202020204" pitchFamily="34" charset="0"/>
              </a:rPr>
              <a:t>i </a:t>
            </a:r>
            <a:r>
              <a:rPr lang="nb-NO" sz="800" u="none" strike="noStrike">
                <a:solidFill>
                  <a:srgbClr val="000000"/>
                </a:solidFill>
                <a:effectLst/>
                <a:latin typeface="Arial" panose="020B0604020202020204" pitchFamily="34" charset="0"/>
                <a:cs typeface="Arial" panose="020B0604020202020204" pitchFamily="34" charset="0"/>
              </a:rPr>
              <a:t>å skifte statsborgerskap hvis de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elv ønsker det.</a:t>
            </a:r>
            <a:endParaRPr lang="nb-NO" sz="800">
              <a:latin typeface="Arial" panose="020B0604020202020204" pitchFamily="34" charset="0"/>
              <a:cs typeface="Arial" panose="020B0604020202020204" pitchFamily="34" charset="0"/>
            </a:endParaRPr>
          </a:p>
        </p:txBody>
      </p:sp>
      <p:sp>
        <p:nvSpPr>
          <p:cNvPr id="117" name="TekstSylinder 116">
            <a:extLst>
              <a:ext uri="{FF2B5EF4-FFF2-40B4-BE49-F238E27FC236}">
                <a16:creationId xmlns:a16="http://schemas.microsoft.com/office/drawing/2014/main" id="{0CEBB010-44CF-CF4D-B576-EAE0257E8D03}"/>
              </a:ext>
            </a:extLst>
          </p:cNvPr>
          <p:cNvSpPr txBox="1"/>
          <p:nvPr/>
        </p:nvSpPr>
        <p:spPr>
          <a:xfrm>
            <a:off x="6097629"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16</a:t>
            </a:r>
            <a:endParaRPr lang="nb-NO" sz="800" b="1">
              <a:latin typeface="Arial" panose="020B0604020202020204" pitchFamily="34" charset="0"/>
              <a:cs typeface="Arial" panose="020B0604020202020204" pitchFamily="34" charset="0"/>
            </a:endParaRPr>
          </a:p>
        </p:txBody>
      </p:sp>
      <p:sp>
        <p:nvSpPr>
          <p:cNvPr id="118" name="TekstSylinder 117">
            <a:extLst>
              <a:ext uri="{FF2B5EF4-FFF2-40B4-BE49-F238E27FC236}">
                <a16:creationId xmlns:a16="http://schemas.microsoft.com/office/drawing/2014/main" id="{14FA811C-B652-484A-99EF-5CC642F841D0}"/>
              </a:ext>
            </a:extLst>
          </p:cNvPr>
          <p:cNvSpPr txBox="1"/>
          <p:nvPr/>
        </p:nvSpPr>
        <p:spPr>
          <a:xfrm>
            <a:off x="6280549" y="3516472"/>
            <a:ext cx="1680155"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voksne har rett til å gifte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eg med hvem de vil og stifte </a:t>
            </a: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amilie uten noen begrensninger</a:t>
            </a:r>
            <a:endParaRPr lang="nb-NO" sz="800">
              <a:latin typeface="Arial" panose="020B0604020202020204" pitchFamily="34" charset="0"/>
              <a:cs typeface="Arial" panose="020B0604020202020204" pitchFamily="34" charset="0"/>
            </a:endParaRPr>
          </a:p>
        </p:txBody>
      </p:sp>
      <p:sp>
        <p:nvSpPr>
          <p:cNvPr id="119" name="TekstSylinder 118">
            <a:extLst>
              <a:ext uri="{FF2B5EF4-FFF2-40B4-BE49-F238E27FC236}">
                <a16:creationId xmlns:a16="http://schemas.microsoft.com/office/drawing/2014/main" id="{63A31E7A-01F2-F74B-9DDE-5F5DCF3FB560}"/>
              </a:ext>
            </a:extLst>
          </p:cNvPr>
          <p:cNvSpPr txBox="1"/>
          <p:nvPr/>
        </p:nvSpPr>
        <p:spPr>
          <a:xfrm>
            <a:off x="8131802"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17</a:t>
            </a:r>
            <a:endParaRPr lang="nb-NO" sz="800" b="1">
              <a:latin typeface="Arial" panose="020B0604020202020204" pitchFamily="34" charset="0"/>
              <a:cs typeface="Arial" panose="020B0604020202020204" pitchFamily="34" charset="0"/>
            </a:endParaRPr>
          </a:p>
        </p:txBody>
      </p:sp>
      <p:sp>
        <p:nvSpPr>
          <p:cNvPr id="120" name="TekstSylinder 119">
            <a:extLst>
              <a:ext uri="{FF2B5EF4-FFF2-40B4-BE49-F238E27FC236}">
                <a16:creationId xmlns:a16="http://schemas.microsoft.com/office/drawing/2014/main" id="{343B43BC-0143-C045-986A-D972C56A7221}"/>
              </a:ext>
            </a:extLst>
          </p:cNvPr>
          <p:cNvSpPr txBox="1"/>
          <p:nvPr/>
        </p:nvSpPr>
        <p:spPr>
          <a:xfrm>
            <a:off x="8137800"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eie eiendom som</a:t>
            </a:r>
          </a:p>
          <a:p>
            <a:pPr algn="ctr"/>
            <a:r>
              <a:rPr lang="nb-NO" sz="800">
                <a:solidFill>
                  <a:srgbClr val="000000"/>
                </a:solidFill>
                <a:latin typeface="Arial" panose="020B0604020202020204" pitchFamily="34" charset="0"/>
                <a:cs typeface="Arial" panose="020B0604020202020204" pitchFamily="34" charset="0"/>
              </a:rPr>
              <a:t>i</a:t>
            </a:r>
            <a:r>
              <a:rPr lang="nb-NO" sz="800" u="none" strike="noStrike">
                <a:solidFill>
                  <a:srgbClr val="000000"/>
                </a:solidFill>
                <a:effectLst/>
                <a:latin typeface="Arial" panose="020B0604020202020204" pitchFamily="34" charset="0"/>
                <a:cs typeface="Arial" panose="020B0604020202020204" pitchFamily="34" charset="0"/>
              </a:rPr>
              <a:t>ngen kan ta fra dem uten grunn</a:t>
            </a:r>
            <a:endParaRPr lang="nb-NO" sz="800">
              <a:latin typeface="Arial" panose="020B0604020202020204" pitchFamily="34" charset="0"/>
              <a:cs typeface="Arial" panose="020B0604020202020204" pitchFamily="34" charset="0"/>
            </a:endParaRPr>
          </a:p>
        </p:txBody>
      </p:sp>
      <p:sp>
        <p:nvSpPr>
          <p:cNvPr id="121" name="TekstSylinder 120">
            <a:extLst>
              <a:ext uri="{FF2B5EF4-FFF2-40B4-BE49-F238E27FC236}">
                <a16:creationId xmlns:a16="http://schemas.microsoft.com/office/drawing/2014/main" id="{4A688817-E495-3747-A459-0C3F2F739407}"/>
              </a:ext>
            </a:extLst>
          </p:cNvPr>
          <p:cNvSpPr txBox="1"/>
          <p:nvPr/>
        </p:nvSpPr>
        <p:spPr>
          <a:xfrm>
            <a:off x="10165975" y="286918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18</a:t>
            </a:r>
            <a:endParaRPr lang="nb-NO" sz="800" b="1">
              <a:latin typeface="Arial" panose="020B0604020202020204" pitchFamily="34" charset="0"/>
              <a:cs typeface="Arial" panose="020B0604020202020204" pitchFamily="34" charset="0"/>
            </a:endParaRPr>
          </a:p>
        </p:txBody>
      </p:sp>
      <p:sp>
        <p:nvSpPr>
          <p:cNvPr id="122" name="TekstSylinder 121">
            <a:extLst>
              <a:ext uri="{FF2B5EF4-FFF2-40B4-BE49-F238E27FC236}">
                <a16:creationId xmlns:a16="http://schemas.microsoft.com/office/drawing/2014/main" id="{912610E6-BFD2-7F47-AA01-6A0D51F9AC62}"/>
              </a:ext>
            </a:extLst>
          </p:cNvPr>
          <p:cNvSpPr txBox="1"/>
          <p:nvPr/>
        </p:nvSpPr>
        <p:spPr>
          <a:xfrm>
            <a:off x="10171973" y="3516472"/>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tanke-,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amvittighets- og religionsfrihet</a:t>
            </a:r>
            <a:endParaRPr lang="nb-NO" sz="800">
              <a:latin typeface="Arial" panose="020B0604020202020204" pitchFamily="34" charset="0"/>
              <a:cs typeface="Arial" panose="020B0604020202020204" pitchFamily="34" charset="0"/>
            </a:endParaRPr>
          </a:p>
        </p:txBody>
      </p:sp>
      <p:sp>
        <p:nvSpPr>
          <p:cNvPr id="123" name="TekstSylinder 122">
            <a:extLst>
              <a:ext uri="{FF2B5EF4-FFF2-40B4-BE49-F238E27FC236}">
                <a16:creationId xmlns:a16="http://schemas.microsoft.com/office/drawing/2014/main" id="{6D98A24D-FB17-AD4D-B4CE-2CB03D54F94A}"/>
              </a:ext>
            </a:extLst>
          </p:cNvPr>
          <p:cNvSpPr txBox="1"/>
          <p:nvPr/>
        </p:nvSpPr>
        <p:spPr>
          <a:xfrm>
            <a:off x="-1"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19</a:t>
            </a:r>
            <a:endParaRPr lang="nb-NO" sz="800" b="1">
              <a:latin typeface="Arial" panose="020B0604020202020204" pitchFamily="34" charset="0"/>
              <a:cs typeface="Arial" panose="020B0604020202020204" pitchFamily="34" charset="0"/>
            </a:endParaRPr>
          </a:p>
        </p:txBody>
      </p:sp>
      <p:sp>
        <p:nvSpPr>
          <p:cNvPr id="124" name="TekstSylinder 123">
            <a:extLst>
              <a:ext uri="{FF2B5EF4-FFF2-40B4-BE49-F238E27FC236}">
                <a16:creationId xmlns:a16="http://schemas.microsoft.com/office/drawing/2014/main" id="{7AFDB65E-4122-634E-B016-F9E50BB0A674}"/>
              </a:ext>
            </a:extLst>
          </p:cNvPr>
          <p:cNvSpPr txBox="1"/>
          <p:nvPr/>
        </p:nvSpPr>
        <p:spPr>
          <a:xfrm>
            <a:off x="5997"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a:t>
            </a:r>
          </a:p>
          <a:p>
            <a:pPr algn="ctr"/>
            <a:r>
              <a:rPr lang="nb-NO" sz="800">
                <a:solidFill>
                  <a:srgbClr val="000000"/>
                </a:solidFill>
                <a:latin typeface="Arial" panose="020B0604020202020204" pitchFamily="34" charset="0"/>
                <a:cs typeface="Arial" panose="020B0604020202020204" pitchFamily="34" charset="0"/>
              </a:rPr>
              <a:t>m</a:t>
            </a:r>
            <a:r>
              <a:rPr lang="nb-NO" sz="800" u="none" strike="noStrike">
                <a:solidFill>
                  <a:srgbClr val="000000"/>
                </a:solidFill>
                <a:effectLst/>
                <a:latin typeface="Arial" panose="020B0604020202020204" pitchFamily="34" charset="0"/>
                <a:cs typeface="Arial" panose="020B0604020202020204" pitchFamily="34" charset="0"/>
              </a:rPr>
              <a:t>enings- og ytringsfrihet</a:t>
            </a:r>
            <a:endParaRPr lang="nb-NO" sz="800">
              <a:latin typeface="Arial" panose="020B0604020202020204" pitchFamily="34" charset="0"/>
              <a:cs typeface="Arial" panose="020B0604020202020204" pitchFamily="34" charset="0"/>
            </a:endParaRPr>
          </a:p>
        </p:txBody>
      </p:sp>
      <p:sp>
        <p:nvSpPr>
          <p:cNvPr id="125" name="TekstSylinder 124">
            <a:extLst>
              <a:ext uri="{FF2B5EF4-FFF2-40B4-BE49-F238E27FC236}">
                <a16:creationId xmlns:a16="http://schemas.microsoft.com/office/drawing/2014/main" id="{53BFA60A-09F4-E14C-ACE3-83EE9FC4761A}"/>
              </a:ext>
            </a:extLst>
          </p:cNvPr>
          <p:cNvSpPr txBox="1"/>
          <p:nvPr/>
        </p:nvSpPr>
        <p:spPr>
          <a:xfrm>
            <a:off x="2039062"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20</a:t>
            </a:r>
            <a:endParaRPr lang="nb-NO" sz="800" b="1">
              <a:latin typeface="Arial" panose="020B0604020202020204" pitchFamily="34" charset="0"/>
              <a:cs typeface="Arial" panose="020B0604020202020204" pitchFamily="34" charset="0"/>
            </a:endParaRPr>
          </a:p>
        </p:txBody>
      </p:sp>
      <p:sp>
        <p:nvSpPr>
          <p:cNvPr id="126" name="TekstSylinder 125">
            <a:extLst>
              <a:ext uri="{FF2B5EF4-FFF2-40B4-BE49-F238E27FC236}">
                <a16:creationId xmlns:a16="http://schemas.microsoft.com/office/drawing/2014/main" id="{4316C73E-415B-B243-A813-F24DC7DF6B1A}"/>
              </a:ext>
            </a:extLst>
          </p:cNvPr>
          <p:cNvSpPr txBox="1"/>
          <p:nvPr/>
        </p:nvSpPr>
        <p:spPr>
          <a:xfrm>
            <a:off x="2045060"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fritt å delta i</a:t>
            </a:r>
          </a:p>
          <a:p>
            <a:pPr algn="ctr"/>
            <a:r>
              <a:rPr lang="nb-NO" sz="800">
                <a:solidFill>
                  <a:srgbClr val="000000"/>
                </a:solidFill>
                <a:latin typeface="Arial" panose="020B0604020202020204" pitchFamily="34" charset="0"/>
                <a:cs typeface="Arial" panose="020B0604020202020204" pitchFamily="34" charset="0"/>
              </a:rPr>
              <a:t>f</a:t>
            </a:r>
            <a:r>
              <a:rPr lang="nb-NO" sz="800" u="none" strike="noStrike">
                <a:solidFill>
                  <a:srgbClr val="000000"/>
                </a:solidFill>
                <a:effectLst/>
                <a:latin typeface="Arial" panose="020B0604020202020204" pitchFamily="34" charset="0"/>
                <a:cs typeface="Arial" panose="020B0604020202020204" pitchFamily="34" charset="0"/>
              </a:rPr>
              <a:t>redelige møter og organisasjoner</a:t>
            </a:r>
            <a:endParaRPr lang="nb-NO" sz="800">
              <a:latin typeface="Arial" panose="020B0604020202020204" pitchFamily="34" charset="0"/>
              <a:cs typeface="Arial" panose="020B0604020202020204" pitchFamily="34" charset="0"/>
            </a:endParaRPr>
          </a:p>
        </p:txBody>
      </p:sp>
      <p:sp>
        <p:nvSpPr>
          <p:cNvPr id="127" name="TekstSylinder 126">
            <a:extLst>
              <a:ext uri="{FF2B5EF4-FFF2-40B4-BE49-F238E27FC236}">
                <a16:creationId xmlns:a16="http://schemas.microsoft.com/office/drawing/2014/main" id="{90852027-9E5F-1B41-9FD5-A2A82C42C476}"/>
              </a:ext>
            </a:extLst>
          </p:cNvPr>
          <p:cNvSpPr txBox="1"/>
          <p:nvPr/>
        </p:nvSpPr>
        <p:spPr>
          <a:xfrm>
            <a:off x="4068346"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21</a:t>
            </a:r>
            <a:endParaRPr lang="nb-NO" sz="800" b="1">
              <a:latin typeface="Arial" panose="020B0604020202020204" pitchFamily="34" charset="0"/>
              <a:cs typeface="Arial" panose="020B0604020202020204" pitchFamily="34" charset="0"/>
            </a:endParaRPr>
          </a:p>
        </p:txBody>
      </p:sp>
      <p:sp>
        <p:nvSpPr>
          <p:cNvPr id="128" name="TekstSylinder 127">
            <a:extLst>
              <a:ext uri="{FF2B5EF4-FFF2-40B4-BE49-F238E27FC236}">
                <a16:creationId xmlns:a16="http://schemas.microsoft.com/office/drawing/2014/main" id="{BC6367D9-7AFF-1E42-AA03-3420E5B092A6}"/>
              </a:ext>
            </a:extLst>
          </p:cNvPr>
          <p:cNvSpPr txBox="1"/>
          <p:nvPr/>
        </p:nvSpPr>
        <p:spPr>
          <a:xfrm>
            <a:off x="4269052" y="4796479"/>
            <a:ext cx="1644582"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delta i styringen av landet og lokalsamfunnet sitt. Alle må ha </a:t>
            </a:r>
            <a:r>
              <a:rPr lang="nb-NO" sz="800">
                <a:solidFill>
                  <a:srgbClr val="000000"/>
                </a:solidFill>
                <a:latin typeface="Arial" panose="020B0604020202020204" pitchFamily="34" charset="0"/>
                <a:cs typeface="Arial" panose="020B0604020202020204" pitchFamily="34" charset="0"/>
              </a:rPr>
              <a:t>l</a:t>
            </a:r>
            <a:r>
              <a:rPr lang="nb-NO" sz="800" u="none" strike="noStrike">
                <a:solidFill>
                  <a:srgbClr val="000000"/>
                </a:solidFill>
                <a:effectLst/>
                <a:latin typeface="Arial" panose="020B0604020202020204" pitchFamily="34" charset="0"/>
                <a:cs typeface="Arial" panose="020B0604020202020204" pitchFamily="34" charset="0"/>
              </a:rPr>
              <a:t>ik mulighet til å få et offentlig verv</a:t>
            </a:r>
            <a:endParaRPr lang="nb-NO" sz="800">
              <a:latin typeface="Arial" panose="020B0604020202020204" pitchFamily="34" charset="0"/>
              <a:cs typeface="Arial" panose="020B0604020202020204" pitchFamily="34" charset="0"/>
            </a:endParaRPr>
          </a:p>
        </p:txBody>
      </p:sp>
      <p:sp>
        <p:nvSpPr>
          <p:cNvPr id="129" name="TekstSylinder 128">
            <a:extLst>
              <a:ext uri="{FF2B5EF4-FFF2-40B4-BE49-F238E27FC236}">
                <a16:creationId xmlns:a16="http://schemas.microsoft.com/office/drawing/2014/main" id="{E1F09CE6-13B8-AC4C-AEF0-9D65A3CE774C}"/>
              </a:ext>
            </a:extLst>
          </p:cNvPr>
          <p:cNvSpPr txBox="1"/>
          <p:nvPr/>
        </p:nvSpPr>
        <p:spPr>
          <a:xfrm>
            <a:off x="6097629"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22</a:t>
            </a:r>
            <a:endParaRPr lang="nb-NO" sz="800" b="1">
              <a:latin typeface="Arial" panose="020B0604020202020204" pitchFamily="34" charset="0"/>
              <a:cs typeface="Arial" panose="020B0604020202020204" pitchFamily="34" charset="0"/>
            </a:endParaRPr>
          </a:p>
        </p:txBody>
      </p:sp>
      <p:sp>
        <p:nvSpPr>
          <p:cNvPr id="130" name="TekstSylinder 129">
            <a:extLst>
              <a:ext uri="{FF2B5EF4-FFF2-40B4-BE49-F238E27FC236}">
                <a16:creationId xmlns:a16="http://schemas.microsoft.com/office/drawing/2014/main" id="{05FF8450-DE98-404C-873A-652D92275561}"/>
              </a:ext>
            </a:extLst>
          </p:cNvPr>
          <p:cNvSpPr txBox="1"/>
          <p:nvPr/>
        </p:nvSpPr>
        <p:spPr>
          <a:xfrm>
            <a:off x="6103627" y="4796479"/>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at deres</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runnleggende behov er ivaretatt</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lik at de kan leve et verdig liv.</a:t>
            </a:r>
            <a:endParaRPr lang="nb-NO" sz="800">
              <a:latin typeface="Arial" panose="020B0604020202020204" pitchFamily="34" charset="0"/>
              <a:cs typeface="Arial" panose="020B0604020202020204" pitchFamily="34" charset="0"/>
            </a:endParaRPr>
          </a:p>
        </p:txBody>
      </p:sp>
      <p:sp>
        <p:nvSpPr>
          <p:cNvPr id="131" name="TekstSylinder 130">
            <a:extLst>
              <a:ext uri="{FF2B5EF4-FFF2-40B4-BE49-F238E27FC236}">
                <a16:creationId xmlns:a16="http://schemas.microsoft.com/office/drawing/2014/main" id="{E99E1D34-9188-B244-B04D-F9E9BAB8714B}"/>
              </a:ext>
            </a:extLst>
          </p:cNvPr>
          <p:cNvSpPr txBox="1"/>
          <p:nvPr/>
        </p:nvSpPr>
        <p:spPr>
          <a:xfrm>
            <a:off x="8131802"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23</a:t>
            </a:r>
            <a:endParaRPr lang="nb-NO" sz="800" b="1">
              <a:latin typeface="Arial" panose="020B0604020202020204" pitchFamily="34" charset="0"/>
              <a:cs typeface="Arial" panose="020B0604020202020204" pitchFamily="34" charset="0"/>
            </a:endParaRPr>
          </a:p>
        </p:txBody>
      </p:sp>
      <p:sp>
        <p:nvSpPr>
          <p:cNvPr id="132" name="TekstSylinder 131">
            <a:extLst>
              <a:ext uri="{FF2B5EF4-FFF2-40B4-BE49-F238E27FC236}">
                <a16:creationId xmlns:a16="http://schemas.microsoft.com/office/drawing/2014/main" id="{3A334D1A-2362-CB44-A184-8D38A71E8A74}"/>
              </a:ext>
            </a:extLst>
          </p:cNvPr>
          <p:cNvSpPr txBox="1"/>
          <p:nvPr/>
        </p:nvSpPr>
        <p:spPr>
          <a:xfrm>
            <a:off x="8137800" y="4796479"/>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arbeid, til å velge</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itt eget yrke, og til rettferdig lønn.</a:t>
            </a:r>
            <a:endParaRPr lang="nb-NO" sz="800">
              <a:latin typeface="Arial" panose="020B0604020202020204" pitchFamily="34" charset="0"/>
              <a:cs typeface="Arial" panose="020B0604020202020204" pitchFamily="34" charset="0"/>
            </a:endParaRPr>
          </a:p>
        </p:txBody>
      </p:sp>
      <p:sp>
        <p:nvSpPr>
          <p:cNvPr id="133" name="TekstSylinder 132">
            <a:extLst>
              <a:ext uri="{FF2B5EF4-FFF2-40B4-BE49-F238E27FC236}">
                <a16:creationId xmlns:a16="http://schemas.microsoft.com/office/drawing/2014/main" id="{8CC2545F-66C3-2A4C-8D27-58132AC94061}"/>
              </a:ext>
            </a:extLst>
          </p:cNvPr>
          <p:cNvSpPr txBox="1"/>
          <p:nvPr/>
        </p:nvSpPr>
        <p:spPr>
          <a:xfrm>
            <a:off x="10165975" y="4156745"/>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24</a:t>
            </a:r>
            <a:endParaRPr lang="nb-NO" sz="800" b="1">
              <a:latin typeface="Arial" panose="020B0604020202020204" pitchFamily="34" charset="0"/>
              <a:cs typeface="Arial" panose="020B0604020202020204" pitchFamily="34" charset="0"/>
            </a:endParaRPr>
          </a:p>
        </p:txBody>
      </p:sp>
      <p:sp>
        <p:nvSpPr>
          <p:cNvPr id="134" name="TekstSylinder 133">
            <a:extLst>
              <a:ext uri="{FF2B5EF4-FFF2-40B4-BE49-F238E27FC236}">
                <a16:creationId xmlns:a16="http://schemas.microsoft.com/office/drawing/2014/main" id="{DB6B2113-2600-C44A-B683-1BF0B7B6F029}"/>
              </a:ext>
            </a:extLst>
          </p:cNvPr>
          <p:cNvSpPr txBox="1"/>
          <p:nvPr/>
        </p:nvSpPr>
        <p:spPr>
          <a:xfrm>
            <a:off x="10171973" y="4796479"/>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hvile og fritid</a:t>
            </a:r>
            <a:endParaRPr lang="nb-NO" sz="800">
              <a:latin typeface="Arial" panose="020B0604020202020204" pitchFamily="34" charset="0"/>
              <a:cs typeface="Arial" panose="020B0604020202020204" pitchFamily="34" charset="0"/>
            </a:endParaRPr>
          </a:p>
        </p:txBody>
      </p:sp>
      <p:sp>
        <p:nvSpPr>
          <p:cNvPr id="135" name="TekstSylinder 134">
            <a:extLst>
              <a:ext uri="{FF2B5EF4-FFF2-40B4-BE49-F238E27FC236}">
                <a16:creationId xmlns:a16="http://schemas.microsoft.com/office/drawing/2014/main" id="{D00697BC-CA72-194A-A7EB-BBE4644E6C18}"/>
              </a:ext>
            </a:extLst>
          </p:cNvPr>
          <p:cNvSpPr txBox="1"/>
          <p:nvPr/>
        </p:nvSpPr>
        <p:spPr>
          <a:xfrm>
            <a:off x="-1"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25</a:t>
            </a:r>
            <a:endParaRPr lang="nb-NO" sz="800" b="1">
              <a:latin typeface="Arial" panose="020B0604020202020204" pitchFamily="34" charset="0"/>
              <a:cs typeface="Arial" panose="020B0604020202020204" pitchFamily="34" charset="0"/>
            </a:endParaRPr>
          </a:p>
        </p:txBody>
      </p:sp>
      <p:sp>
        <p:nvSpPr>
          <p:cNvPr id="136" name="TekstSylinder 135">
            <a:extLst>
              <a:ext uri="{FF2B5EF4-FFF2-40B4-BE49-F238E27FC236}">
                <a16:creationId xmlns:a16="http://schemas.microsoft.com/office/drawing/2014/main" id="{CFAB69B9-28FE-6942-8B77-382EBD809C28}"/>
              </a:ext>
            </a:extLst>
          </p:cNvPr>
          <p:cNvSpPr txBox="1"/>
          <p:nvPr/>
        </p:nvSpPr>
        <p:spPr>
          <a:xfrm>
            <a:off x="5997" y="607418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en levestandard</a:t>
            </a:r>
          </a:p>
          <a:p>
            <a:pPr algn="ct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om sikrer deres helse og andre</a:t>
            </a:r>
          </a:p>
          <a:p>
            <a:pPr algn="ctr"/>
            <a:r>
              <a:rPr lang="nb-NO" sz="800">
                <a:solidFill>
                  <a:srgbClr val="000000"/>
                </a:solidFill>
                <a:latin typeface="Arial" panose="020B0604020202020204" pitchFamily="34" charset="0"/>
                <a:cs typeface="Arial" panose="020B0604020202020204" pitchFamily="34" charset="0"/>
              </a:rPr>
              <a:t>g</a:t>
            </a:r>
            <a:r>
              <a:rPr lang="nb-NO" sz="800" u="none" strike="noStrike">
                <a:solidFill>
                  <a:srgbClr val="000000"/>
                </a:solidFill>
                <a:effectLst/>
                <a:latin typeface="Arial" panose="020B0604020202020204" pitchFamily="34" charset="0"/>
                <a:cs typeface="Arial" panose="020B0604020202020204" pitchFamily="34" charset="0"/>
              </a:rPr>
              <a:t>runnleggende behov</a:t>
            </a:r>
            <a:endParaRPr lang="nb-NO" sz="800">
              <a:latin typeface="Arial" panose="020B0604020202020204" pitchFamily="34" charset="0"/>
              <a:cs typeface="Arial" panose="020B0604020202020204" pitchFamily="34" charset="0"/>
            </a:endParaRPr>
          </a:p>
        </p:txBody>
      </p:sp>
      <p:sp>
        <p:nvSpPr>
          <p:cNvPr id="137" name="TekstSylinder 136">
            <a:extLst>
              <a:ext uri="{FF2B5EF4-FFF2-40B4-BE49-F238E27FC236}">
                <a16:creationId xmlns:a16="http://schemas.microsoft.com/office/drawing/2014/main" id="{CA4037E1-CA35-174B-8794-305CDE39F639}"/>
              </a:ext>
            </a:extLst>
          </p:cNvPr>
          <p:cNvSpPr txBox="1"/>
          <p:nvPr/>
        </p:nvSpPr>
        <p:spPr>
          <a:xfrm>
            <a:off x="2039062"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26</a:t>
            </a:r>
            <a:endParaRPr lang="nb-NO" sz="800" b="1">
              <a:latin typeface="Arial" panose="020B0604020202020204" pitchFamily="34" charset="0"/>
              <a:cs typeface="Arial" panose="020B0604020202020204" pitchFamily="34" charset="0"/>
            </a:endParaRPr>
          </a:p>
        </p:txBody>
      </p:sp>
      <p:sp>
        <p:nvSpPr>
          <p:cNvPr id="138" name="TekstSylinder 137">
            <a:extLst>
              <a:ext uri="{FF2B5EF4-FFF2-40B4-BE49-F238E27FC236}">
                <a16:creationId xmlns:a16="http://schemas.microsoft.com/office/drawing/2014/main" id="{94AFB0B8-AB3B-134E-8647-09055F9B3F2B}"/>
              </a:ext>
            </a:extLst>
          </p:cNvPr>
          <p:cNvSpPr txBox="1"/>
          <p:nvPr/>
        </p:nvSpPr>
        <p:spPr>
          <a:xfrm>
            <a:off x="2045060" y="6074185"/>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Enhver har rett til utdanning</a:t>
            </a:r>
            <a:endParaRPr lang="nb-NO" sz="800">
              <a:latin typeface="Arial" panose="020B0604020202020204" pitchFamily="34" charset="0"/>
              <a:cs typeface="Arial" panose="020B0604020202020204" pitchFamily="34" charset="0"/>
            </a:endParaRPr>
          </a:p>
        </p:txBody>
      </p:sp>
      <p:sp>
        <p:nvSpPr>
          <p:cNvPr id="139" name="TekstSylinder 138">
            <a:extLst>
              <a:ext uri="{FF2B5EF4-FFF2-40B4-BE49-F238E27FC236}">
                <a16:creationId xmlns:a16="http://schemas.microsoft.com/office/drawing/2014/main" id="{BB00E4FF-5795-5049-9B7F-E3D09FEBCF47}"/>
              </a:ext>
            </a:extLst>
          </p:cNvPr>
          <p:cNvSpPr txBox="1"/>
          <p:nvPr/>
        </p:nvSpPr>
        <p:spPr>
          <a:xfrm>
            <a:off x="4068346"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27</a:t>
            </a:r>
            <a:endParaRPr lang="nb-NO" sz="800" b="1">
              <a:latin typeface="Arial" panose="020B0604020202020204" pitchFamily="34" charset="0"/>
              <a:cs typeface="Arial" panose="020B0604020202020204" pitchFamily="34" charset="0"/>
            </a:endParaRPr>
          </a:p>
        </p:txBody>
      </p:sp>
      <p:sp>
        <p:nvSpPr>
          <p:cNvPr id="140" name="TekstSylinder 139">
            <a:extLst>
              <a:ext uri="{FF2B5EF4-FFF2-40B4-BE49-F238E27FC236}">
                <a16:creationId xmlns:a16="http://schemas.microsoft.com/office/drawing/2014/main" id="{3E0CE290-3DB7-F44A-8A2A-4F6DD96550B5}"/>
              </a:ext>
            </a:extLst>
          </p:cNvPr>
          <p:cNvSpPr txBox="1"/>
          <p:nvPr/>
        </p:nvSpPr>
        <p:spPr>
          <a:xfrm>
            <a:off x="4074344" y="6074185"/>
            <a:ext cx="2033998" cy="21544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har rett til å delta i kulturlivet</a:t>
            </a:r>
            <a:endParaRPr lang="nb-NO" sz="800">
              <a:latin typeface="Arial" panose="020B0604020202020204" pitchFamily="34" charset="0"/>
              <a:cs typeface="Arial" panose="020B0604020202020204" pitchFamily="34" charset="0"/>
            </a:endParaRPr>
          </a:p>
        </p:txBody>
      </p:sp>
      <p:sp>
        <p:nvSpPr>
          <p:cNvPr id="141" name="TekstSylinder 140">
            <a:extLst>
              <a:ext uri="{FF2B5EF4-FFF2-40B4-BE49-F238E27FC236}">
                <a16:creationId xmlns:a16="http://schemas.microsoft.com/office/drawing/2014/main" id="{D327C60C-DE68-EF4B-9248-69BF82472546}"/>
              </a:ext>
            </a:extLst>
          </p:cNvPr>
          <p:cNvSpPr txBox="1"/>
          <p:nvPr/>
        </p:nvSpPr>
        <p:spPr>
          <a:xfrm>
            <a:off x="6097629"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28</a:t>
            </a:r>
            <a:endParaRPr lang="nb-NO" sz="800" b="1">
              <a:latin typeface="Arial" panose="020B0604020202020204" pitchFamily="34" charset="0"/>
              <a:cs typeface="Arial" panose="020B0604020202020204" pitchFamily="34" charset="0"/>
            </a:endParaRPr>
          </a:p>
        </p:txBody>
      </p:sp>
      <p:sp>
        <p:nvSpPr>
          <p:cNvPr id="142" name="TekstSylinder 141">
            <a:extLst>
              <a:ext uri="{FF2B5EF4-FFF2-40B4-BE49-F238E27FC236}">
                <a16:creationId xmlns:a16="http://schemas.microsoft.com/office/drawing/2014/main" id="{767F23BF-E52F-924F-BBEC-26683D051EE1}"/>
              </a:ext>
            </a:extLst>
          </p:cNvPr>
          <p:cNvSpPr txBox="1"/>
          <p:nvPr/>
        </p:nvSpPr>
        <p:spPr>
          <a:xfrm>
            <a:off x="6103627" y="6074185"/>
            <a:ext cx="2033998" cy="46166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Alle land må bidra til å gjøre</a:t>
            </a:r>
          </a:p>
          <a:p>
            <a:pPr algn="ctr"/>
            <a:r>
              <a:rPr lang="nb-NO" sz="800">
                <a:solidFill>
                  <a:srgbClr val="000000"/>
                </a:solidFill>
                <a:latin typeface="Arial" panose="020B0604020202020204" pitchFamily="34" charset="0"/>
                <a:cs typeface="Arial" panose="020B0604020202020204" pitchFamily="34" charset="0"/>
              </a:rPr>
              <a:t>v</a:t>
            </a:r>
            <a:r>
              <a:rPr lang="nb-NO" sz="800" u="none" strike="noStrike">
                <a:solidFill>
                  <a:srgbClr val="000000"/>
                </a:solidFill>
                <a:effectLst/>
                <a:latin typeface="Arial" panose="020B0604020202020204" pitchFamily="34" charset="0"/>
                <a:cs typeface="Arial" panose="020B0604020202020204" pitchFamily="34" charset="0"/>
              </a:rPr>
              <a:t>erden til et sted der alle disse</a:t>
            </a:r>
          </a:p>
          <a:p>
            <a:pPr algn="ctr"/>
            <a:r>
              <a:rPr lang="nb-NO" sz="800">
                <a:solidFill>
                  <a:srgbClr val="000000"/>
                </a:solidFill>
                <a:latin typeface="Arial" panose="020B0604020202020204" pitchFamily="34" charset="0"/>
                <a:cs typeface="Arial" panose="020B0604020202020204" pitchFamily="34" charset="0"/>
              </a:rPr>
              <a:t>r</a:t>
            </a:r>
            <a:r>
              <a:rPr lang="nb-NO" sz="800" u="none" strike="noStrike">
                <a:solidFill>
                  <a:srgbClr val="000000"/>
                </a:solidFill>
                <a:effectLst/>
                <a:latin typeface="Arial" panose="020B0604020202020204" pitchFamily="34" charset="0"/>
                <a:cs typeface="Arial" panose="020B0604020202020204" pitchFamily="34" charset="0"/>
              </a:rPr>
              <a:t>ettighetene kan bli virkeliggjort</a:t>
            </a:r>
            <a:endParaRPr lang="nb-NO" sz="800">
              <a:latin typeface="Arial" panose="020B0604020202020204" pitchFamily="34" charset="0"/>
              <a:cs typeface="Arial" panose="020B0604020202020204" pitchFamily="34" charset="0"/>
            </a:endParaRPr>
          </a:p>
        </p:txBody>
      </p:sp>
      <p:sp>
        <p:nvSpPr>
          <p:cNvPr id="143" name="TekstSylinder 142">
            <a:extLst>
              <a:ext uri="{FF2B5EF4-FFF2-40B4-BE49-F238E27FC236}">
                <a16:creationId xmlns:a16="http://schemas.microsoft.com/office/drawing/2014/main" id="{8924ABBB-E288-7848-8368-EA415A477B82}"/>
              </a:ext>
            </a:extLst>
          </p:cNvPr>
          <p:cNvSpPr txBox="1"/>
          <p:nvPr/>
        </p:nvSpPr>
        <p:spPr>
          <a:xfrm>
            <a:off x="8131802"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29</a:t>
            </a:r>
            <a:endParaRPr lang="nb-NO" sz="800" b="1">
              <a:latin typeface="Arial" panose="020B0604020202020204" pitchFamily="34" charset="0"/>
              <a:cs typeface="Arial" panose="020B0604020202020204" pitchFamily="34" charset="0"/>
            </a:endParaRPr>
          </a:p>
        </p:txBody>
      </p:sp>
      <p:sp>
        <p:nvSpPr>
          <p:cNvPr id="144" name="TekstSylinder 143">
            <a:extLst>
              <a:ext uri="{FF2B5EF4-FFF2-40B4-BE49-F238E27FC236}">
                <a16:creationId xmlns:a16="http://schemas.microsoft.com/office/drawing/2014/main" id="{DFA4296E-1D5E-384E-8A5A-DDB8F0E637CA}"/>
              </a:ext>
            </a:extLst>
          </p:cNvPr>
          <p:cNvSpPr txBox="1"/>
          <p:nvPr/>
        </p:nvSpPr>
        <p:spPr>
          <a:xfrm>
            <a:off x="8137800" y="6074185"/>
            <a:ext cx="2033998" cy="338554"/>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 skal få lov til å krenke</a:t>
            </a:r>
          </a:p>
          <a:p>
            <a:pPr algn="ctr"/>
            <a:r>
              <a:rPr lang="nb-NO" sz="800">
                <a:solidFill>
                  <a:srgbClr val="000000"/>
                </a:solidFill>
                <a:latin typeface="Arial" panose="020B0604020202020204" pitchFamily="34" charset="0"/>
                <a:cs typeface="Arial" panose="020B0604020202020204" pitchFamily="34" charset="0"/>
              </a:rPr>
              <a:t>a</a:t>
            </a:r>
            <a:r>
              <a:rPr lang="nb-NO" sz="800" u="none" strike="noStrike">
                <a:solidFill>
                  <a:srgbClr val="000000"/>
                </a:solidFill>
                <a:effectLst/>
                <a:latin typeface="Arial" panose="020B0604020202020204" pitchFamily="34" charset="0"/>
                <a:cs typeface="Arial" panose="020B0604020202020204" pitchFamily="34" charset="0"/>
              </a:rPr>
              <a:t>ndres rettigheter</a:t>
            </a:r>
            <a:endParaRPr lang="nb-NO" sz="800">
              <a:latin typeface="Arial" panose="020B0604020202020204" pitchFamily="34" charset="0"/>
              <a:cs typeface="Arial" panose="020B0604020202020204" pitchFamily="34" charset="0"/>
            </a:endParaRPr>
          </a:p>
        </p:txBody>
      </p:sp>
      <p:sp>
        <p:nvSpPr>
          <p:cNvPr id="145" name="TekstSylinder 144">
            <a:extLst>
              <a:ext uri="{FF2B5EF4-FFF2-40B4-BE49-F238E27FC236}">
                <a16:creationId xmlns:a16="http://schemas.microsoft.com/office/drawing/2014/main" id="{AF6AF16F-7797-C945-8718-4827A24FDE65}"/>
              </a:ext>
            </a:extLst>
          </p:cNvPr>
          <p:cNvSpPr txBox="1"/>
          <p:nvPr/>
        </p:nvSpPr>
        <p:spPr>
          <a:xfrm>
            <a:off x="10165975" y="5434451"/>
            <a:ext cx="2045995" cy="215444"/>
          </a:xfrm>
          <a:prstGeom prst="rect">
            <a:avLst/>
          </a:prstGeom>
          <a:noFill/>
          <a:ln>
            <a:noFill/>
          </a:ln>
        </p:spPr>
        <p:txBody>
          <a:bodyPr wrap="square" rtlCol="0">
            <a:spAutoFit/>
          </a:bodyPr>
          <a:lstStyle/>
          <a:p>
            <a:pPr algn="ctr"/>
            <a:r>
              <a:rPr lang="nb-NO" sz="800" b="1" u="none" strike="noStrike">
                <a:solidFill>
                  <a:srgbClr val="000000"/>
                </a:solidFill>
                <a:effectLst/>
                <a:latin typeface="Arial" panose="020B0604020202020204" pitchFamily="34" charset="0"/>
                <a:cs typeface="Arial" panose="020B0604020202020204" pitchFamily="34" charset="0"/>
              </a:rPr>
              <a:t>ART. 30</a:t>
            </a:r>
            <a:endParaRPr lang="nb-NO" sz="800" b="1">
              <a:latin typeface="Arial" panose="020B0604020202020204" pitchFamily="34" charset="0"/>
              <a:cs typeface="Arial" panose="020B0604020202020204" pitchFamily="34" charset="0"/>
            </a:endParaRPr>
          </a:p>
        </p:txBody>
      </p:sp>
      <p:sp>
        <p:nvSpPr>
          <p:cNvPr id="146" name="TekstSylinder 145">
            <a:extLst>
              <a:ext uri="{FF2B5EF4-FFF2-40B4-BE49-F238E27FC236}">
                <a16:creationId xmlns:a16="http://schemas.microsoft.com/office/drawing/2014/main" id="{58993123-B632-6940-AC33-395FB3F57AFB}"/>
              </a:ext>
            </a:extLst>
          </p:cNvPr>
          <p:cNvSpPr txBox="1"/>
          <p:nvPr/>
        </p:nvSpPr>
        <p:spPr>
          <a:xfrm>
            <a:off x="10214663" y="6068034"/>
            <a:ext cx="1948619" cy="584775"/>
          </a:xfrm>
          <a:prstGeom prst="rect">
            <a:avLst/>
          </a:prstGeom>
          <a:noFill/>
          <a:ln>
            <a:noFill/>
          </a:ln>
        </p:spPr>
        <p:txBody>
          <a:bodyPr wrap="square" rtlCol="0">
            <a:spAutoFit/>
          </a:bodyPr>
          <a:lstStyle/>
          <a:p>
            <a:pPr algn="ctr"/>
            <a:r>
              <a:rPr lang="nb-NO" sz="800" u="none" strike="noStrike">
                <a:solidFill>
                  <a:srgbClr val="000000"/>
                </a:solidFill>
                <a:effectLst/>
                <a:latin typeface="Arial" panose="020B0604020202020204" pitchFamily="34" charset="0"/>
                <a:cs typeface="Arial" panose="020B0604020202020204" pitchFamily="34" charset="0"/>
              </a:rPr>
              <a:t>Ingenting som står i denne </a:t>
            </a: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rklæringen skal brukes </a:t>
            </a:r>
            <a:r>
              <a:rPr lang="nb-NO" sz="800">
                <a:solidFill>
                  <a:srgbClr val="000000"/>
                </a:solidFill>
                <a:latin typeface="Arial" panose="020B0604020202020204" pitchFamily="34" charset="0"/>
                <a:cs typeface="Arial" panose="020B0604020202020204" pitchFamily="34" charset="0"/>
              </a:rPr>
              <a:t>s</a:t>
            </a:r>
            <a:r>
              <a:rPr lang="nb-NO" sz="800" u="none" strike="noStrike">
                <a:solidFill>
                  <a:srgbClr val="000000"/>
                </a:solidFill>
                <a:effectLst/>
                <a:latin typeface="Arial" panose="020B0604020202020204" pitchFamily="34" charset="0"/>
                <a:cs typeface="Arial" panose="020B0604020202020204" pitchFamily="34" charset="0"/>
              </a:rPr>
              <a:t>om argument for å avskaffe </a:t>
            </a:r>
            <a:r>
              <a:rPr lang="nb-NO" sz="800">
                <a:solidFill>
                  <a:srgbClr val="000000"/>
                </a:solidFill>
                <a:latin typeface="Arial" panose="020B0604020202020204" pitchFamily="34" charset="0"/>
                <a:cs typeface="Arial" panose="020B0604020202020204" pitchFamily="34" charset="0"/>
              </a:rPr>
              <a:t>e</a:t>
            </a:r>
            <a:r>
              <a:rPr lang="nb-NO" sz="800" u="none" strike="noStrike">
                <a:solidFill>
                  <a:srgbClr val="000000"/>
                </a:solidFill>
                <a:effectLst/>
                <a:latin typeface="Arial" panose="020B0604020202020204" pitchFamily="34" charset="0"/>
                <a:cs typeface="Arial" panose="020B0604020202020204" pitchFamily="34" charset="0"/>
              </a:rPr>
              <a:t>ller ødelegge enkelte </a:t>
            </a:r>
            <a:r>
              <a:rPr lang="nb-NO" sz="800">
                <a:solidFill>
                  <a:srgbClr val="000000"/>
                </a:solidFill>
                <a:latin typeface="Arial" panose="020B0604020202020204" pitchFamily="34" charset="0"/>
                <a:cs typeface="Arial" panose="020B0604020202020204" pitchFamily="34" charset="0"/>
              </a:rPr>
              <a:t>m</a:t>
            </a:r>
            <a:r>
              <a:rPr lang="nb-NO" sz="800" u="none" strike="noStrike">
                <a:solidFill>
                  <a:srgbClr val="000000"/>
                </a:solidFill>
                <a:effectLst/>
                <a:latin typeface="Arial" panose="020B0604020202020204" pitchFamily="34" charset="0"/>
                <a:cs typeface="Arial" panose="020B0604020202020204" pitchFamily="34" charset="0"/>
              </a:rPr>
              <a:t>enneskerettigheter</a:t>
            </a:r>
            <a:endParaRPr lang="nb-NO"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32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7"/>
        </a:solidFill>
        <a:effectLst/>
      </p:bgPr>
    </p:bg>
    <p:spTree>
      <p:nvGrpSpPr>
        <p:cNvPr id="1" name=""/>
        <p:cNvGrpSpPr/>
        <p:nvPr/>
      </p:nvGrpSpPr>
      <p:grpSpPr>
        <a:xfrm>
          <a:off x="0" y="0"/>
          <a:ext cx="0" cy="0"/>
          <a:chOff x="0" y="0"/>
          <a:chExt cx="0" cy="0"/>
        </a:xfrm>
      </p:grpSpPr>
      <p:sp>
        <p:nvSpPr>
          <p:cNvPr id="2" name="Rektangel: avrundede hjørner 1">
            <a:extLst>
              <a:ext uri="{FF2B5EF4-FFF2-40B4-BE49-F238E27FC236}">
                <a16:creationId xmlns:a16="http://schemas.microsoft.com/office/drawing/2014/main" id="{6057E832-453E-72C3-28F9-2C1101CEF126}"/>
              </a:ext>
            </a:extLst>
          </p:cNvPr>
          <p:cNvSpPr/>
          <p:nvPr/>
        </p:nvSpPr>
        <p:spPr>
          <a:xfrm>
            <a:off x="1312907" y="3012023"/>
            <a:ext cx="9566180" cy="833954"/>
          </a:xfrm>
          <a:prstGeom prst="roundRect">
            <a:avLst/>
          </a:prstGeom>
          <a:solidFill>
            <a:srgbClr val="FFFF00"/>
          </a:solidFill>
          <a:ln>
            <a:solidFill>
              <a:srgbClr val="FFFF00"/>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0000"/>
              </a:lnSpc>
            </a:pPr>
            <a:endParaRPr lang="nb-NO" sz="4000" b="1">
              <a:solidFill>
                <a:schemeClr val="tx1"/>
              </a:solidFill>
              <a:latin typeface="Arial Narrow"/>
            </a:endParaRPr>
          </a:p>
        </p:txBody>
      </p:sp>
      <p:pic>
        <p:nvPicPr>
          <p:cNvPr id="5" name="Bilde 4" descr="Et bilde som inneholder måne, sirkel&#10;&#10;Automatisk generert beskrivelse">
            <a:extLst>
              <a:ext uri="{FF2B5EF4-FFF2-40B4-BE49-F238E27FC236}">
                <a16:creationId xmlns:a16="http://schemas.microsoft.com/office/drawing/2014/main" id="{961A646F-2448-5FF4-008A-3BAB81D2F474}"/>
              </a:ext>
            </a:extLst>
          </p:cNvPr>
          <p:cNvPicPr/>
          <p:nvPr/>
        </p:nvPicPr>
        <p:blipFill>
          <a:blip r:embed="rId3"/>
          <a:srcRect l="80976" b="85859"/>
          <a:stretch/>
        </p:blipFill>
        <p:spPr>
          <a:xfrm>
            <a:off x="11148291" y="0"/>
            <a:ext cx="1043709" cy="969819"/>
          </a:xfrm>
          <a:prstGeom prst="rect">
            <a:avLst/>
          </a:prstGeom>
        </p:spPr>
      </p:pic>
      <p:sp>
        <p:nvSpPr>
          <p:cNvPr id="6" name="TextBox 4">
            <a:extLst>
              <a:ext uri="{FF2B5EF4-FFF2-40B4-BE49-F238E27FC236}">
                <a16:creationId xmlns:a16="http://schemas.microsoft.com/office/drawing/2014/main" id="{118919C5-00E1-7612-2E19-2ADEF69FF4C5}"/>
              </a:ext>
            </a:extLst>
          </p:cNvPr>
          <p:cNvSpPr txBox="1"/>
          <p:nvPr/>
        </p:nvSpPr>
        <p:spPr>
          <a:xfrm>
            <a:off x="-802389" y="1998778"/>
            <a:ext cx="13796775" cy="172919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a:solidFill>
                  <a:srgbClr val="252525"/>
                </a:solidFill>
                <a:latin typeface="Arial Narrow" panose="020B0606020202030204" pitchFamily="34" charset="0"/>
                <a:ea typeface="Amnesty Trade Gothic 1"/>
                <a:cs typeface="Amnesty Trade Gothic 1"/>
                <a:sym typeface="Amnesty Trade Gothic 1"/>
              </a:rPr>
              <a:t>HUMAN RIGHTS DIALOGUE</a:t>
            </a:r>
          </a:p>
          <a:p>
            <a:pPr algn="ctr">
              <a:lnSpc>
                <a:spcPct val="150000"/>
              </a:lnSpc>
            </a:pPr>
            <a:r>
              <a:rPr lang="en-US" sz="4000" b="1">
                <a:solidFill>
                  <a:srgbClr val="252525"/>
                </a:solidFill>
                <a:latin typeface="Arial Narrow" panose="020B0606020202030204" pitchFamily="34" charset="0"/>
                <a:ea typeface="Amnesty Trade Gothic 1"/>
                <a:cs typeface="Arial" panose="020B0604020202020204" pitchFamily="34" charset="0"/>
                <a:sym typeface="Amnesty Trade Gothic 1"/>
              </a:rPr>
              <a:t>FORDOMMER, RASISME OG DISKRIMINERING</a:t>
            </a:r>
          </a:p>
        </p:txBody>
      </p:sp>
      <p:sp>
        <p:nvSpPr>
          <p:cNvPr id="7" name="Freeform 3">
            <a:extLst>
              <a:ext uri="{FF2B5EF4-FFF2-40B4-BE49-F238E27FC236}">
                <a16:creationId xmlns:a16="http://schemas.microsoft.com/office/drawing/2014/main" id="{9AF5FC92-E6C7-D536-3062-5BF1D14DBBAD}"/>
              </a:ext>
            </a:extLst>
          </p:cNvPr>
          <p:cNvSpPr/>
          <p:nvPr/>
        </p:nvSpPr>
        <p:spPr>
          <a:xfrm>
            <a:off x="2211739" y="4315629"/>
            <a:ext cx="7768517" cy="2607276"/>
          </a:xfrm>
          <a:custGeom>
            <a:avLst/>
            <a:gdLst/>
            <a:ahLst/>
            <a:cxnLst/>
            <a:rect l="l" t="t" r="r" b="b"/>
            <a:pathLst>
              <a:path w="11301259" h="3616403">
                <a:moveTo>
                  <a:pt x="0" y="0"/>
                </a:moveTo>
                <a:lnTo>
                  <a:pt x="11301259" y="0"/>
                </a:lnTo>
                <a:lnTo>
                  <a:pt x="11301259" y="3616403"/>
                </a:lnTo>
                <a:lnTo>
                  <a:pt x="0" y="3616403"/>
                </a:lnTo>
                <a:lnTo>
                  <a:pt x="0" y="0"/>
                </a:lnTo>
                <a:close/>
              </a:path>
            </a:pathLst>
          </a:custGeom>
          <a:blipFill>
            <a:blip r:embed="rId4"/>
            <a:stretch>
              <a:fillRect/>
            </a:stretch>
          </a:blipFill>
        </p:spPr>
        <p:txBody>
          <a:bodyPr/>
          <a:lstStyle/>
          <a:p>
            <a:endParaRPr lang="nb-NO"/>
          </a:p>
        </p:txBody>
      </p:sp>
    </p:spTree>
    <p:extLst>
      <p:ext uri="{BB962C8B-B14F-4D97-AF65-F5344CB8AC3E}">
        <p14:creationId xmlns:p14="http://schemas.microsoft.com/office/powerpoint/2010/main" val="2423942206"/>
      </p:ext>
    </p:extLst>
  </p:cSld>
  <p:clrMapOvr>
    <a:masterClrMapping/>
  </p:clrMapOvr>
</p:sld>
</file>

<file path=ppt/theme/theme1.xml><?xml version="1.0" encoding="utf-8"?>
<a:theme xmlns:a="http://schemas.openxmlformats.org/drawingml/2006/main" name="Office-tema">
  <a:themeElements>
    <a:clrScheme name="AMNESTY PROFIL">
      <a:dk1>
        <a:srgbClr val="000000"/>
      </a:dk1>
      <a:lt1>
        <a:srgbClr val="FFFFFF"/>
      </a:lt1>
      <a:dk2>
        <a:srgbClr val="FEF100"/>
      </a:dk2>
      <a:lt2>
        <a:srgbClr val="F18E8E"/>
      </a:lt2>
      <a:accent1>
        <a:srgbClr val="FA6652"/>
      </a:accent1>
      <a:accent2>
        <a:srgbClr val="B3E6BE"/>
      </a:accent2>
      <a:accent3>
        <a:srgbClr val="79E493"/>
      </a:accent3>
      <a:accent4>
        <a:srgbClr val="E7D6C6"/>
      </a:accent4>
      <a:accent5>
        <a:srgbClr val="FF6633"/>
      </a:accent5>
      <a:accent6>
        <a:srgbClr val="FF993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1B66AF8F36E948BF774A1E2204EFDF" ma:contentTypeVersion="12" ma:contentTypeDescription="Create a new document." ma:contentTypeScope="" ma:versionID="b1f14b22c19424ed3bc62db291a1c100">
  <xsd:schema xmlns:xsd="http://www.w3.org/2001/XMLSchema" xmlns:xs="http://www.w3.org/2001/XMLSchema" xmlns:p="http://schemas.microsoft.com/office/2006/metadata/properties" xmlns:ns2="b66188bc-5bdc-4f46-a161-171b31c06060" xmlns:ns3="d35f8248-f9f1-4f08-b251-461b806c94d4" targetNamespace="http://schemas.microsoft.com/office/2006/metadata/properties" ma:root="true" ma:fieldsID="706dfd19ced5bee95262667d05dacfc7" ns2:_="" ns3:_="">
    <xsd:import namespace="b66188bc-5bdc-4f46-a161-171b31c06060"/>
    <xsd:import namespace="d35f8248-f9f1-4f08-b251-461b806c94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6188bc-5bdc-4f46-a161-171b31c06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f69f596-a07f-4c1a-bb81-7e4ab0cc355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5f8248-f9f1-4f08-b251-461b806c94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cf960a6-211d-456d-b0b9-655a08a423ae}" ma:internalName="TaxCatchAll" ma:showField="CatchAllData" ma:web="d35f8248-f9f1-4f08-b251-461b806c94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6188bc-5bdc-4f46-a161-171b31c06060">
      <Terms xmlns="http://schemas.microsoft.com/office/infopath/2007/PartnerControls"/>
    </lcf76f155ced4ddcb4097134ff3c332f>
    <TaxCatchAll xmlns="d35f8248-f9f1-4f08-b251-461b806c94d4" xsi:nil="true"/>
  </documentManagement>
</p:properties>
</file>

<file path=customXml/itemProps1.xml><?xml version="1.0" encoding="utf-8"?>
<ds:datastoreItem xmlns:ds="http://schemas.openxmlformats.org/officeDocument/2006/customXml" ds:itemID="{E891AD92-B610-4C9D-A321-AB978123601F}">
  <ds:schemaRefs>
    <ds:schemaRef ds:uri="http://schemas.microsoft.com/sharepoint/v3/contenttype/forms"/>
  </ds:schemaRefs>
</ds:datastoreItem>
</file>

<file path=customXml/itemProps2.xml><?xml version="1.0" encoding="utf-8"?>
<ds:datastoreItem xmlns:ds="http://schemas.openxmlformats.org/officeDocument/2006/customXml" ds:itemID="{4C6DBEF6-1AB2-458B-BB73-BCC77B3CED28}">
  <ds:schemaRefs>
    <ds:schemaRef ds:uri="b66188bc-5bdc-4f46-a161-171b31c06060"/>
    <ds:schemaRef ds:uri="d35f8248-f9f1-4f08-b251-461b806c94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1529E1-5BF7-4288-9CFB-35AD2E8CF039}">
  <ds:schemaRefs>
    <ds:schemaRef ds:uri="b66188bc-5bdc-4f46-a161-171b31c06060"/>
    <ds:schemaRef ds:uri="d35f8248-f9f1-4f08-b251-461b806c94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35</Slides>
  <Notes>35</Notes>
  <HiddenSlides>5</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Hanna Tysse</dc:creator>
  <cp:revision>4</cp:revision>
  <cp:lastPrinted>2024-08-29T13:34:08Z</cp:lastPrinted>
  <dcterms:created xsi:type="dcterms:W3CDTF">2020-10-16T11:48:55Z</dcterms:created>
  <dcterms:modified xsi:type="dcterms:W3CDTF">2026-06-09T09:40:13Z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0x010100821B66AF8F36E948BF774A1E2204EFDF</vt:lpwstr>
  </property>
  <property fmtid="{D5CDD505-2E9C-101B-9397-08002B2CF9AE}" pid="3" name="SharedWithUsers">
    <vt:lpwstr>576;#Gunvor Romsbotn;#23;#Ole Gunnar Solheim;#18;#Tanja Clifford;#22;#Tove Marie Paasche;#20;#Camilla Olsen;#483;#Stine Solvoll Navarsete;#25;#Ingeborg Moa;#31;#Henriette Maanum;#770;#Inger Dorthea Garthus Asheim;#771;#Vetle Hedlund;#323;#Elise Almås;#17;#Hildegunn Guddal Svensson;#852;#Ida Johanne Aadland;#910;#Maria Hagerupsen;#865;#Gerda Kuncienè;#24;#Andrea Giæver Loko;#21;#Lisa Kirchgatterer;#92;#Kristine Djuvik Kro;#1338;#Håkon Eide</vt:lpwstr>
  </property>
  <property fmtid="{D5CDD505-2E9C-101B-9397-08002B2CF9AE}" pid="4" name="_ExtendedDescription">
    <vt:lpwstr/>
  </property>
  <property fmtid="{D5CDD505-2E9C-101B-9397-08002B2CF9AE}" pid="5" name="Order">
    <vt:r8>4370100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TriggerFlowInfo">
    <vt:lpwstr/>
  </property>
  <property fmtid="{D5CDD505-2E9C-101B-9397-08002B2CF9AE}" pid="11" name="MediaServiceImageTags">
    <vt:lpwstr/>
  </property>
</Properties>
</file>